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42.jpeg" ContentType="image/jpeg"/>
  <Override PartName="/ppt/media/image28.png" ContentType="image/png"/>
  <Override PartName="/ppt/media/image27.png" ContentType="image/png"/>
  <Override PartName="/ppt/media/image26.png" ContentType="image/png"/>
  <Override PartName="/ppt/media/image25.jpeg" ContentType="image/jpe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5.png" ContentType="image/png"/>
  <Override PartName="/ppt/media/image37.png" ContentType="image/png"/>
  <Override PartName="/ppt/media/image15.png" ContentType="image/png"/>
  <Override PartName="/ppt/media/image6.png" ContentType="image/png"/>
  <Override PartName="/ppt/media/image38.png" ContentType="image/png"/>
  <Override PartName="/ppt/media/image9.png" ContentType="image/png"/>
  <Override PartName="/ppt/media/image18.png" ContentType="image/png"/>
  <Override PartName="/ppt/media/image20.png" ContentType="image/png"/>
  <Override PartName="/ppt/media/image13.png" ContentType="image/png"/>
  <Override PartName="/ppt/media/image36.png" ContentType="image/png"/>
  <Override PartName="/ppt/media/image4.png" ContentType="image/png"/>
  <Override PartName="/ppt/media/image33.jpeg" ContentType="image/jpeg"/>
  <Override PartName="/ppt/media/image40.jpeg" ContentType="image/jpeg"/>
  <Override PartName="/ppt/media/image41.png" ContentType="image/png"/>
  <Override PartName="/ppt/media/image31.png" ContentType="image/png"/>
  <Override PartName="/ppt/media/image43.png" ContentType="image/png"/>
  <Override PartName="/ppt/media/image32.png" ContentType="image/png"/>
  <Override PartName="/ppt/media/image44.png" ContentType="image/png"/>
  <Override PartName="/ppt/media/image45.png" ContentType="image/png"/>
  <Override PartName="/ppt/media/image10.png" ContentType="image/png"/>
  <Override PartName="/ppt/media/image1.png" ContentType="image/png"/>
  <Override PartName="/ppt/media/image46.png" ContentType="image/png"/>
  <Override PartName="/ppt/media/image11.png" ContentType="image/png"/>
  <Override PartName="/ppt/media/image12.png" ContentType="image/png"/>
  <Override PartName="/ppt/media/image3.png" ContentType="image/png"/>
  <Override PartName="/ppt/media/image35.png" ContentType="image/png"/>
  <Override PartName="/ppt/media/image8.png" ContentType="image/png"/>
  <Override PartName="/ppt/media/image17.png" ContentType="image/png"/>
  <Override PartName="/ppt/media/image2.png" ContentType="image/png"/>
  <Override PartName="/ppt/media/image34.png" ContentType="image/png"/>
  <Override PartName="/ppt/media/image30.jpeg" ContentType="image/jpeg"/>
  <Override PartName="/ppt/media/image39.png" ContentType="image/png"/>
  <Override PartName="/ppt/media/image7.png" ContentType="image/png"/>
  <Override PartName="/ppt/media/image16.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30.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Override PartName="/ppt/notesSlides/notesSlide6.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8.xml.rels" ContentType="application/vnd.openxmlformats-package.relationships+xml"/>
  <Override PartName="/ppt/notesSlides/_rels/notesSlide20.xml.rels" ContentType="application/vnd.openxmlformats-package.relationships+xml"/>
  <Override PartName="/ppt/notesSlides/_rels/notesSlide18.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7.xml.rels" ContentType="application/vnd.openxmlformats-package.relationships+xml"/>
  <Override PartName="/ppt/notesSlides/_rels/notesSlide14.xml.rels" ContentType="application/vnd.openxmlformats-package.relationships+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5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5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52"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3"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4"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4CF16151-881A-40A2-99F6-A34AC531AA47}"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685800" y="1143000"/>
            <a:ext cx="5485320" cy="3085200"/>
          </a:xfrm>
          <a:prstGeom prst="rect">
            <a:avLst/>
          </a:prstGeom>
          <a:ln w="0">
            <a:noFill/>
          </a:ln>
        </p:spPr>
      </p:sp>
      <p:sp>
        <p:nvSpPr>
          <p:cNvPr id="47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0" name="PlaceHolder 3"/>
          <p:cNvSpPr>
            <a:spLocks noGrp="1"/>
          </p:cNvSpPr>
          <p:nvPr>
            <p:ph type="sldNum" idx="4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74E367F5-C2FD-45D5-AC9A-EE2BEEAA2E9F}"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685800" y="1143000"/>
            <a:ext cx="5485320" cy="3085200"/>
          </a:xfrm>
          <a:prstGeom prst="rect">
            <a:avLst/>
          </a:prstGeom>
          <a:ln w="0">
            <a:noFill/>
          </a:ln>
        </p:spPr>
      </p:sp>
      <p:sp>
        <p:nvSpPr>
          <p:cNvPr id="48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3" name="PlaceHolder 3"/>
          <p:cNvSpPr>
            <a:spLocks noGrp="1"/>
          </p:cNvSpPr>
          <p:nvPr>
            <p:ph type="sldNum" idx="4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968BE37D-6EE4-42C4-BEB5-B1079A56B188}"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5320" cy="3085200"/>
          </a:xfrm>
          <a:prstGeom prst="rect">
            <a:avLst/>
          </a:prstGeom>
          <a:ln w="0">
            <a:noFill/>
          </a:ln>
        </p:spPr>
      </p:sp>
      <p:sp>
        <p:nvSpPr>
          <p:cNvPr id="48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6" name="PlaceHolder 3"/>
          <p:cNvSpPr>
            <a:spLocks noGrp="1"/>
          </p:cNvSpPr>
          <p:nvPr>
            <p:ph type="sldNum" idx="4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EA2C5CC1-E6C1-4981-82E3-F1EFF72A976B}"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5320" cy="3085200"/>
          </a:xfrm>
          <a:prstGeom prst="rect">
            <a:avLst/>
          </a:prstGeom>
          <a:ln w="0">
            <a:noFill/>
          </a:ln>
        </p:spPr>
      </p:sp>
      <p:sp>
        <p:nvSpPr>
          <p:cNvPr id="48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9" name="PlaceHolder 3"/>
          <p:cNvSpPr>
            <a:spLocks noGrp="1"/>
          </p:cNvSpPr>
          <p:nvPr>
            <p:ph type="sldNum" idx="4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2F954601-C08E-438E-9024-3B65239ACB17}"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685800" y="1143000"/>
            <a:ext cx="5485320" cy="3085200"/>
          </a:xfrm>
          <a:prstGeom prst="rect">
            <a:avLst/>
          </a:prstGeom>
          <a:ln w="0">
            <a:noFill/>
          </a:ln>
        </p:spPr>
      </p:sp>
      <p:sp>
        <p:nvSpPr>
          <p:cNvPr id="49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2" name="PlaceHolder 3"/>
          <p:cNvSpPr>
            <a:spLocks noGrp="1"/>
          </p:cNvSpPr>
          <p:nvPr>
            <p:ph type="sldNum" idx="4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C6AF7B11-BD88-486D-AA81-195D920E9C8A}"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685800" y="1143000"/>
            <a:ext cx="5485320" cy="3085200"/>
          </a:xfrm>
          <a:prstGeom prst="rect">
            <a:avLst/>
          </a:prstGeom>
          <a:ln w="0">
            <a:noFill/>
          </a:ln>
        </p:spPr>
      </p:sp>
      <p:sp>
        <p:nvSpPr>
          <p:cNvPr id="49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5" name="PlaceHolder 3"/>
          <p:cNvSpPr>
            <a:spLocks noGrp="1"/>
          </p:cNvSpPr>
          <p:nvPr>
            <p:ph type="sldNum" idx="4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C9DB22D8-054C-4AE3-B6BD-62D45AD30201}"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685800" y="1143000"/>
            <a:ext cx="5485320" cy="3085200"/>
          </a:xfrm>
          <a:prstGeom prst="rect">
            <a:avLst/>
          </a:prstGeom>
          <a:ln w="0">
            <a:noFill/>
          </a:ln>
        </p:spPr>
      </p:sp>
      <p:sp>
        <p:nvSpPr>
          <p:cNvPr id="49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8" name="PlaceHolder 3"/>
          <p:cNvSpPr>
            <a:spLocks noGrp="1"/>
          </p:cNvSpPr>
          <p:nvPr>
            <p:ph type="sldNum" idx="4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CB20E5E9-3515-4EA6-A8E0-F4C29843352C}"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685800" y="1143000"/>
            <a:ext cx="5485320" cy="3085200"/>
          </a:xfrm>
          <a:prstGeom prst="rect">
            <a:avLst/>
          </a:prstGeom>
          <a:ln w="0">
            <a:noFill/>
          </a:ln>
        </p:spPr>
      </p:sp>
      <p:sp>
        <p:nvSpPr>
          <p:cNvPr id="50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1" name="PlaceHolder 3"/>
          <p:cNvSpPr>
            <a:spLocks noGrp="1"/>
          </p:cNvSpPr>
          <p:nvPr>
            <p:ph type="sldNum" idx="4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62F9520D-E087-4FA0-90E9-1E538F060B47}"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685800" y="1143000"/>
            <a:ext cx="5485320" cy="3085200"/>
          </a:xfrm>
          <a:prstGeom prst="rect">
            <a:avLst/>
          </a:prstGeom>
          <a:ln w="0">
            <a:noFill/>
          </a:ln>
        </p:spPr>
      </p:sp>
      <p:sp>
        <p:nvSpPr>
          <p:cNvPr id="50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4" name="PlaceHolder 3"/>
          <p:cNvSpPr>
            <a:spLocks noGrp="1"/>
          </p:cNvSpPr>
          <p:nvPr>
            <p:ph type="sldNum" idx="5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DC200A25-2A06-48EB-BEE7-78BDE76DF192}"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685800" y="1143000"/>
            <a:ext cx="5485320" cy="3085200"/>
          </a:xfrm>
          <a:prstGeom prst="rect">
            <a:avLst/>
          </a:prstGeom>
          <a:ln w="0">
            <a:noFill/>
          </a:ln>
        </p:spPr>
      </p:sp>
      <p:sp>
        <p:nvSpPr>
          <p:cNvPr id="50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7" name="PlaceHolder 3"/>
          <p:cNvSpPr>
            <a:spLocks noGrp="1"/>
          </p:cNvSpPr>
          <p:nvPr>
            <p:ph type="sldNum" idx="5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7A7732D5-3C94-41BD-8133-267913A61973}"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685800" y="1143000"/>
            <a:ext cx="5485320" cy="3085200"/>
          </a:xfrm>
          <a:prstGeom prst="rect">
            <a:avLst/>
          </a:prstGeom>
          <a:ln w="0">
            <a:noFill/>
          </a:ln>
        </p:spPr>
      </p:sp>
      <p:sp>
        <p:nvSpPr>
          <p:cNvPr id="50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0" name="PlaceHolder 3"/>
          <p:cNvSpPr>
            <a:spLocks noGrp="1"/>
          </p:cNvSpPr>
          <p:nvPr>
            <p:ph type="sldNum" idx="5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D6D88834-97F5-41A0-8A9B-13F9806B6D7C}"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685800" y="1143000"/>
            <a:ext cx="5485320" cy="3085200"/>
          </a:xfrm>
          <a:prstGeom prst="rect">
            <a:avLst/>
          </a:prstGeom>
          <a:ln w="0">
            <a:noFill/>
          </a:ln>
        </p:spPr>
      </p:sp>
      <p:sp>
        <p:nvSpPr>
          <p:cNvPr id="46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5" name="PlaceHolder 3"/>
          <p:cNvSpPr>
            <a:spLocks noGrp="1"/>
          </p:cNvSpPr>
          <p:nvPr>
            <p:ph type="sldNum" idx="3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26CA3FE1-2715-47D2-B0FA-3A2D9FD44947}"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685800" y="1143000"/>
            <a:ext cx="5485320" cy="3085200"/>
          </a:xfrm>
          <a:prstGeom prst="rect">
            <a:avLst/>
          </a:prstGeom>
          <a:ln w="0">
            <a:noFill/>
          </a:ln>
        </p:spPr>
      </p:sp>
      <p:sp>
        <p:nvSpPr>
          <p:cNvPr id="46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8" name="PlaceHolder 3"/>
          <p:cNvSpPr>
            <a:spLocks noGrp="1"/>
          </p:cNvSpPr>
          <p:nvPr>
            <p:ph type="sldNum" idx="3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482F6FDC-EDAF-442A-B769-074D5B6E2A09}"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685800" y="1143000"/>
            <a:ext cx="5485320" cy="3085200"/>
          </a:xfrm>
          <a:prstGeom prst="rect">
            <a:avLst/>
          </a:prstGeom>
          <a:ln w="0">
            <a:noFill/>
          </a:ln>
        </p:spPr>
      </p:sp>
      <p:sp>
        <p:nvSpPr>
          <p:cNvPr id="47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1" name="PlaceHolder 3"/>
          <p:cNvSpPr>
            <a:spLocks noGrp="1"/>
          </p:cNvSpPr>
          <p:nvPr>
            <p:ph type="sldNum" idx="3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3D2781FF-7CF2-42C3-97E3-D389F2CA6185}"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685800" y="1143000"/>
            <a:ext cx="5485320" cy="3085200"/>
          </a:xfrm>
          <a:prstGeom prst="rect">
            <a:avLst/>
          </a:prstGeom>
          <a:ln w="0">
            <a:noFill/>
          </a:ln>
        </p:spPr>
      </p:sp>
      <p:sp>
        <p:nvSpPr>
          <p:cNvPr id="47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4" name="PlaceHolder 3"/>
          <p:cNvSpPr>
            <a:spLocks noGrp="1"/>
          </p:cNvSpPr>
          <p:nvPr>
            <p:ph type="sldNum" idx="4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BB2C5BD5-4E88-4B82-AB02-DF5AF1E41835}"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685800" y="1143000"/>
            <a:ext cx="5485320" cy="3085200"/>
          </a:xfrm>
          <a:prstGeom prst="rect">
            <a:avLst/>
          </a:prstGeom>
          <a:ln w="0">
            <a:noFill/>
          </a:ln>
        </p:spPr>
      </p:sp>
      <p:sp>
        <p:nvSpPr>
          <p:cNvPr id="47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7" name="PlaceHolder 3"/>
          <p:cNvSpPr>
            <a:spLocks noGrp="1"/>
          </p:cNvSpPr>
          <p:nvPr>
            <p:ph type="sldNum" idx="4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pc="-1" strike="noStrike">
                <a:solidFill>
                  <a:srgbClr val="000000"/>
                </a:solidFill>
                <a:latin typeface="Times New Roman"/>
              </a:defRPr>
            </a:lvl1pPr>
          </a:lstStyle>
          <a:p>
            <a:pPr indent="0" algn="r">
              <a:lnSpc>
                <a:spcPct val="100000"/>
              </a:lnSpc>
              <a:buNone/>
              <a:tabLst>
                <a:tab algn="l" pos="0"/>
              </a:tabLst>
            </a:pPr>
            <a:fld id="{7AD2ED93-60AF-4A5A-B1EE-7196EB551D13}" type="slidenum">
              <a:rPr b="0" lang="vi-VN"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êu đề Bản chiếu">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0CEDEC6-7BD1-4690-B95B-4303C94136B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ội dung với Chú thích">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567A2CF1-29CE-47E8-B1E6-E0103CB0F6CF}"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nh với Chú thích">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CD77F473-2C1A-43DC-9DD4-3693237BB67F}"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êu đề và Văn bản Dọc">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A235CAB5-0FDB-4F69-A482-533F99C0411A}"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iêu đề Dọc và Văn bản">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BC43986C-C477-435B-B9CC-25A9F7BFF022}"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êu đề và Nội dung">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453B2A71-2502-4BCE-B407-CF9128F8DAAE}"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Đầu trang của Phần">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013EE6FF-7B91-43EB-9AA4-3E3047A95792}"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Hai Nội dung">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9746CA94-BA80-42CD-937D-B5F12E6EFAD3}"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hép so sánh">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DA2BD8F7-B722-4DAE-9417-80F2813842A7}"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Chỉ Tiêu đề">
    <p:spTree>
      <p:nvGrpSpPr>
        <p:cNvPr id="1" name=""/>
        <p:cNvGrpSpPr/>
        <p:nvPr/>
      </p:nvGrpSpPr>
      <p:grpSpPr>
        <a:xfrm>
          <a:off x="0" y="0"/>
          <a:ext cx="0" cy="0"/>
          <a:chOff x="0" y="0"/>
          <a:chExt cx="0" cy="0"/>
        </a:xfrm>
      </p:grpSpPr>
      <p:sp>
        <p:nvSpPr>
          <p:cNvPr id="39"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A127C0B6-44D6-452E-B921-40881BA11904}"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rống">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22006D43-5F05-44C2-B475-4548FFA70278}"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ftr" idx="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2" name="PlaceHolder 3"/>
          <p:cNvSpPr>
            <a:spLocks noGrp="1"/>
          </p:cNvSpPr>
          <p:nvPr>
            <p:ph type="sldNum" idx="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6ED76F34-D5A1-48A9-965B-0A42A7829248}" type="slidenum">
              <a:rPr b="0" lang="vi-VN" sz="1200" spc="-1" strike="noStrike">
                <a:solidFill>
                  <a:schemeClr val="dk1">
                    <a:tint val="75000"/>
                  </a:schemeClr>
                </a:solidFill>
                <a:latin typeface="Calibri"/>
              </a:rPr>
              <a:t>24</a:t>
            </a:fld>
            <a:endParaRPr b="0" lang="en-US" sz="1200" spc="-1" strike="noStrike">
              <a:solidFill>
                <a:srgbClr val="000000"/>
              </a:solidFill>
              <a:latin typeface="Times New Roman"/>
            </a:endParaRPr>
          </a:p>
        </p:txBody>
      </p:sp>
      <p:sp>
        <p:nvSpPr>
          <p:cNvPr id="3" name="PlaceHolder 4"/>
          <p:cNvSpPr>
            <a:spLocks noGrp="1"/>
          </p:cNvSpPr>
          <p:nvPr>
            <p:ph type="dt" idx="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ftr" idx="2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2"/>
          <p:cNvSpPr>
            <a:spLocks noGrp="1"/>
          </p:cNvSpPr>
          <p:nvPr>
            <p:ph type="sldNum" idx="29"/>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2169B650-0760-4981-87A5-B0A7702A0F50}"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5" name="PlaceHolder 3"/>
          <p:cNvSpPr>
            <a:spLocks noGrp="1"/>
          </p:cNvSpPr>
          <p:nvPr>
            <p:ph type="dt" idx="30"/>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ftr" idx="3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7" name="PlaceHolder 2"/>
          <p:cNvSpPr>
            <a:spLocks noGrp="1"/>
          </p:cNvSpPr>
          <p:nvPr>
            <p:ph type="sldNum" idx="3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FF41543C-2E25-4B3F-9F05-DFAF4B8FB30D}"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8" name="PlaceHolder 3"/>
          <p:cNvSpPr>
            <a:spLocks noGrp="1"/>
          </p:cNvSpPr>
          <p:nvPr>
            <p:ph type="dt" idx="3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ftr" idx="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 name="PlaceHolder 2"/>
          <p:cNvSpPr>
            <a:spLocks noGrp="1"/>
          </p:cNvSpPr>
          <p:nvPr>
            <p:ph type="sldNum" idx="5"/>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6166687C-259E-4331-9BFF-F1AC7AD6A981}"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9" name="PlaceHolder 3"/>
          <p:cNvSpPr>
            <a:spLocks noGrp="1"/>
          </p:cNvSpPr>
          <p:nvPr>
            <p:ph type="dt" idx="6"/>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ftr" idx="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 name="PlaceHolder 2"/>
          <p:cNvSpPr>
            <a:spLocks noGrp="1"/>
          </p:cNvSpPr>
          <p:nvPr>
            <p:ph type="sldNum" idx="8"/>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949E4DDA-4828-46E4-A827-52B42B141052}"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2" name="PlaceHolder 3"/>
          <p:cNvSpPr>
            <a:spLocks noGrp="1"/>
          </p:cNvSpPr>
          <p:nvPr>
            <p:ph type="dt" idx="9"/>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 name="PlaceHolder 3"/>
          <p:cNvSpPr>
            <a:spLocks noGrp="1"/>
          </p:cNvSpPr>
          <p:nvPr>
            <p:ph type="ftr" idx="1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 name="PlaceHolder 4"/>
          <p:cNvSpPr>
            <a:spLocks noGrp="1"/>
          </p:cNvSpPr>
          <p:nvPr>
            <p:ph type="sldNum" idx="11"/>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B30EA4F9-777F-4C0E-8A5E-7D3A04CE3246}"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7" name="PlaceHolder 5"/>
          <p:cNvSpPr>
            <a:spLocks noGrp="1"/>
          </p:cNvSpPr>
          <p:nvPr>
            <p:ph type="dt" idx="1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ftr" idx="1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 name="PlaceHolder 2"/>
          <p:cNvSpPr>
            <a:spLocks noGrp="1"/>
          </p:cNvSpPr>
          <p:nvPr>
            <p:ph type="sldNum" idx="14"/>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67D2F263-5521-470E-AAAB-028B92413E5E}"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2" name="PlaceHolder 3"/>
          <p:cNvSpPr>
            <a:spLocks noGrp="1"/>
          </p:cNvSpPr>
          <p:nvPr>
            <p:ph type="dt" idx="15"/>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4"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6" name="PlaceHolder 4"/>
          <p:cNvSpPr>
            <a:spLocks noGrp="1"/>
          </p:cNvSpPr>
          <p:nvPr>
            <p:ph type="ftr" idx="1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 name="PlaceHolder 5"/>
          <p:cNvSpPr>
            <a:spLocks noGrp="1"/>
          </p:cNvSpPr>
          <p:nvPr>
            <p:ph type="sldNum" idx="17"/>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F7CFFE24-D87B-495C-83C9-285836839BC0}"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8" name="PlaceHolder 6"/>
          <p:cNvSpPr>
            <a:spLocks noGrp="1"/>
          </p:cNvSpPr>
          <p:nvPr>
            <p:ph type="dt" idx="18"/>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ftr" idx="1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 name="PlaceHolder 2"/>
          <p:cNvSpPr>
            <a:spLocks noGrp="1"/>
          </p:cNvSpPr>
          <p:nvPr>
            <p:ph type="sldNum" idx="20"/>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92492F36-7290-4DFC-A929-C66308B9AC19}"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4" name="PlaceHolder 3"/>
          <p:cNvSpPr>
            <a:spLocks noGrp="1"/>
          </p:cNvSpPr>
          <p:nvPr>
            <p:ph type="dt" idx="2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6" name="PlaceHolder 2"/>
          <p:cNvSpPr>
            <a:spLocks noGrp="1"/>
          </p:cNvSpPr>
          <p:nvPr>
            <p:ph type="ftr" idx="2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 name="PlaceHolder 3"/>
          <p:cNvSpPr>
            <a:spLocks noGrp="1"/>
          </p:cNvSpPr>
          <p:nvPr>
            <p:ph type="sldNum" idx="23"/>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895C7202-C8C8-4FE8-AB6A-11481F0479C8}"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8" name="PlaceHolder 4"/>
          <p:cNvSpPr>
            <a:spLocks noGrp="1"/>
          </p:cNvSpPr>
          <p:nvPr>
            <p:ph type="dt" idx="24"/>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1" name="PlaceHolder 2"/>
          <p:cNvSpPr>
            <a:spLocks noGrp="1"/>
          </p:cNvSpPr>
          <p:nvPr>
            <p:ph type="sldNum" idx="26"/>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vi-VN" sz="1200" spc="-1" strike="noStrike">
                <a:solidFill>
                  <a:schemeClr val="dk1">
                    <a:tint val="75000"/>
                  </a:schemeClr>
                </a:solidFill>
                <a:latin typeface="Calibri"/>
              </a:defRPr>
            </a:lvl1pPr>
          </a:lstStyle>
          <a:p>
            <a:pPr indent="0" algn="r" defTabSz="914400">
              <a:lnSpc>
                <a:spcPct val="100000"/>
              </a:lnSpc>
              <a:buNone/>
              <a:tabLst>
                <a:tab algn="l" pos="0"/>
              </a:tabLst>
            </a:pPr>
            <a:fld id="{F426C343-6415-4832-B9FE-7912842E0F9E}" type="slidenum">
              <a:rPr b="0" lang="vi-VN"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2" name="PlaceHolder 3"/>
          <p:cNvSpPr>
            <a:spLocks noGrp="1"/>
          </p:cNvSpPr>
          <p:nvPr>
            <p:ph type="dt" idx="27"/>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slideLayout" Target="../slideLayouts/slideLayout1.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slideLayout" Target="../slideLayouts/slideLayout1.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7.png"/><Relationship Id="rId4" Type="http://schemas.openxmlformats.org/officeDocument/2006/relationships/slideLayout" Target="../slideLayouts/slideLayout1.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slideLayout" Target="../slideLayouts/slideLayout1.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20.png"/><Relationship Id="rId4" Type="http://schemas.openxmlformats.org/officeDocument/2006/relationships/slideLayout" Target="../slideLayouts/slideLayout1.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5.jpeg"/><Relationship Id="rId3" Type="http://schemas.openxmlformats.org/officeDocument/2006/relationships/image" Target="../media/image26.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29.pn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Relationship Id="rId7"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0.jpe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3.jpe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4.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0.jpeg"/><Relationship Id="rId3" Type="http://schemas.openxmlformats.org/officeDocument/2006/relationships/image" Target="../media/image41.png"/><Relationship Id="rId4"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2.jpeg"/><Relationship Id="rId3" Type="http://schemas.openxmlformats.org/officeDocument/2006/relationships/image" Target="../media/image43.png"/><Relationship Id="rId4"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6.pn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slideLayout" Target="../slideLayouts/slideLayout1.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55" name="Hộp Văn bản 6"/>
          <p:cNvSpPr/>
          <p:nvPr/>
        </p:nvSpPr>
        <p:spPr>
          <a:xfrm>
            <a:off x="1316160" y="1138320"/>
            <a:ext cx="9558720" cy="1553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Arial"/>
              </a:rPr>
              <a:t>Xây dựng mô hình sinh mô tả ảnh dựa trên kết hợp trực tiếp giữa mô hình Resnet-101 và LSTM kết hợp với cơ chế Attention bên phía CNN</a:t>
            </a:r>
            <a:endParaRPr b="0" lang="en-US" sz="3200" spc="-1" strike="noStrike">
              <a:solidFill>
                <a:srgbClr val="000000"/>
              </a:solidFill>
              <a:latin typeface="Arial"/>
            </a:endParaRPr>
          </a:p>
        </p:txBody>
      </p:sp>
      <p:sp>
        <p:nvSpPr>
          <p:cNvPr id="56" name="Hộp Văn bản 1"/>
          <p:cNvSpPr/>
          <p:nvPr/>
        </p:nvSpPr>
        <p:spPr>
          <a:xfrm>
            <a:off x="1316160" y="2967480"/>
            <a:ext cx="5599800" cy="208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000" spc="-1" strike="noStrike">
                <a:solidFill>
                  <a:schemeClr val="dk1"/>
                </a:solidFill>
                <a:latin typeface="Arial"/>
              </a:rPr>
              <a:t>Advanced Reading in Computer Vision</a:t>
            </a:r>
            <a:endParaRPr b="0" lang="en-US" sz="20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Thành viên nhóm:</a:t>
            </a:r>
            <a:endParaRPr b="0" lang="en-US" sz="1800" spc="-1" strike="noStrike">
              <a:solidFill>
                <a:srgbClr val="000000"/>
              </a:solidFill>
              <a:latin typeface="Arial"/>
            </a:endParaRPr>
          </a:p>
          <a:p>
            <a:pPr defTabSz="914400">
              <a:lnSpc>
                <a:spcPct val="100000"/>
              </a:lnSpc>
            </a:pPr>
            <a:br>
              <a:rPr sz="1500"/>
            </a:br>
            <a:r>
              <a:rPr b="0" lang="en-US" sz="1500" spc="-1" strike="noStrike">
                <a:solidFill>
                  <a:schemeClr val="dk1"/>
                </a:solidFill>
                <a:latin typeface="Arial"/>
              </a:rPr>
              <a:t>Công Anh Dũng - 19000405</a:t>
            </a:r>
            <a:br>
              <a:rPr sz="1500"/>
            </a:br>
            <a:endParaRPr b="0" lang="en-US" sz="1500" spc="-1" strike="noStrike">
              <a:solidFill>
                <a:srgbClr val="000000"/>
              </a:solidFill>
              <a:latin typeface="Arial"/>
            </a:endParaRPr>
          </a:p>
          <a:p>
            <a:pPr defTabSz="914400">
              <a:lnSpc>
                <a:spcPct val="100000"/>
              </a:lnSpc>
            </a:pPr>
            <a:r>
              <a:rPr b="0" lang="en-US" sz="1500" spc="-1" strike="noStrike">
                <a:solidFill>
                  <a:schemeClr val="dk1"/>
                </a:solidFill>
                <a:latin typeface="Arial"/>
              </a:rPr>
              <a:t>Nguyễn Thanh Phong - 19000461</a:t>
            </a:r>
            <a:br>
              <a:rPr sz="1500"/>
            </a:br>
            <a:endParaRPr b="0" lang="en-US" sz="1500" spc="-1" strike="noStrike">
              <a:solidFill>
                <a:srgbClr val="000000"/>
              </a:solidFill>
              <a:latin typeface="Arial"/>
            </a:endParaRPr>
          </a:p>
        </p:txBody>
      </p:sp>
      <p:sp>
        <p:nvSpPr>
          <p:cNvPr id="57" name="Hình Bầu dục 19"/>
          <p:cNvSpPr/>
          <p:nvPr/>
        </p:nvSpPr>
        <p:spPr>
          <a:xfrm>
            <a:off x="8024760" y="3740400"/>
            <a:ext cx="11057760" cy="10842480"/>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58" name="Hình Bầu dục 20"/>
          <p:cNvSpPr/>
          <p:nvPr/>
        </p:nvSpPr>
        <p:spPr>
          <a:xfrm>
            <a:off x="-5183280" y="-3956400"/>
            <a:ext cx="3400560" cy="3435480"/>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Tree>
  </p:cSld>
  <p:transition spd="slow">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56"/>
                                        </p:tgtEl>
                                        <p:attrNameLst>
                                          <p:attrName>style.visibility</p:attrName>
                                        </p:attrNameLst>
                                      </p:cBhvr>
                                      <p:to>
                                        <p:strVal val="visible"/>
                                      </p:to>
                                    </p:set>
                                    <p:animEffect filter="fade" transition="in">
                                      <p:cBhvr additive="repl">
                                        <p:cTn id="7" dur="500"/>
                                        <p:tgtEl>
                                          <p:spTgt spid="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62"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63"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64"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165"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66"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67" name="Hình ảnh 38" descr=""/>
          <p:cNvPicPr/>
          <p:nvPr/>
        </p:nvPicPr>
        <p:blipFill>
          <a:blip r:embed="rId2"/>
          <a:stretch/>
        </p:blipFill>
        <p:spPr>
          <a:xfrm>
            <a:off x="434880" y="290880"/>
            <a:ext cx="1183320" cy="1183320"/>
          </a:xfrm>
          <a:prstGeom prst="rect">
            <a:avLst/>
          </a:prstGeom>
          <a:ln w="0">
            <a:noFill/>
          </a:ln>
        </p:spPr>
      </p:pic>
      <p:sp>
        <p:nvSpPr>
          <p:cNvPr id="168" name="Rectangle: Rounded Corners 1"/>
          <p:cNvSpPr/>
          <p:nvPr/>
        </p:nvSpPr>
        <p:spPr>
          <a:xfrm>
            <a:off x="305280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just" defTabSz="914400">
              <a:lnSpc>
                <a:spcPct val="100000"/>
              </a:lnSpc>
            </a:pPr>
            <a:r>
              <a:rPr b="1" lang="vi-VN" sz="2800" spc="-1" strike="noStrike">
                <a:solidFill>
                  <a:schemeClr val="dk1"/>
                </a:solidFill>
                <a:latin typeface="Calibri Light"/>
              </a:rPr>
              <a:t>2. Long-short term memory (LSTM)</a:t>
            </a:r>
            <a:endParaRPr b="0" lang="en-US" sz="2800" spc="-1" strike="noStrike">
              <a:solidFill>
                <a:srgbClr val="000000"/>
              </a:solidFill>
              <a:latin typeface="Arial"/>
            </a:endParaRPr>
          </a:p>
          <a:p>
            <a:pPr algn="just" defTabSz="914400">
              <a:lnSpc>
                <a:spcPct val="100000"/>
              </a:lnSpc>
            </a:pPr>
            <a:r>
              <a:rPr b="0" lang="vi-VN" sz="2000" spc="-1" strike="noStrike">
                <a:solidFill>
                  <a:schemeClr val="dk1"/>
                </a:solidFill>
                <a:latin typeface="Calibri Light"/>
              </a:rPr>
              <a:t>Chìa khóa của LSTM là trạng thái tế bào (cell state) - chính đường chạy thông ngang phía trên của sơ đồ hình vẽ.</a:t>
            </a:r>
            <a:endParaRPr b="0" lang="en-US" sz="2000" spc="-1" strike="noStrike">
              <a:solidFill>
                <a:srgbClr val="000000"/>
              </a:solidFill>
              <a:latin typeface="Arial"/>
            </a:endParaRPr>
          </a:p>
          <a:p>
            <a:pPr algn="just" defTabSz="914400">
              <a:lnSpc>
                <a:spcPct val="100000"/>
              </a:lnSpc>
            </a:pPr>
            <a:r>
              <a:rPr b="0" lang="vi-VN" sz="2000" spc="-1" strike="noStrike">
                <a:solidFill>
                  <a:schemeClr val="dk1"/>
                </a:solidFill>
                <a:latin typeface="Calibri Light"/>
              </a:rPr>
              <a:t>Trạng thái tế bào là một dạng giống như băng truyền. Nó chạy xuyên suốt tất cả các mắt xích (các nút mạng) và chỉ tương tác tuyến tính đôi chút. Vì vậy mà các thông tin có thể dễ dàng truyền đi thông suốt mà không sợ bị thay đổi.</a:t>
            </a:r>
            <a:endParaRPr b="0" lang="en-US" sz="2000" spc="-1" strike="noStrike">
              <a:solidFill>
                <a:srgbClr val="000000"/>
              </a:solidFill>
              <a:latin typeface="Arial"/>
            </a:endParaRPr>
          </a:p>
          <a:p>
            <a:pPr algn="just" defTabSz="914400">
              <a:lnSpc>
                <a:spcPct val="100000"/>
              </a:lnSpc>
            </a:pPr>
            <a:endParaRPr b="0" lang="en-US" sz="2800" spc="-1" strike="noStrike">
              <a:solidFill>
                <a:srgbClr val="000000"/>
              </a:solidFill>
              <a:latin typeface="Arial"/>
            </a:endParaRPr>
          </a:p>
          <a:p>
            <a:pPr algn="just" defTabSz="914400">
              <a:lnSpc>
                <a:spcPct val="100000"/>
              </a:lnSpc>
            </a:pPr>
            <a:endParaRPr b="0" lang="en-US" sz="2800" spc="-1" strike="noStrike">
              <a:solidFill>
                <a:srgbClr val="000000"/>
              </a:solidFill>
              <a:latin typeface="Arial"/>
            </a:endParaRPr>
          </a:p>
        </p:txBody>
      </p:sp>
      <p:sp>
        <p:nvSpPr>
          <p:cNvPr id="169"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70" name="Picture 5" descr=""/>
          <p:cNvPicPr/>
          <p:nvPr/>
        </p:nvPicPr>
        <p:blipFill>
          <a:blip r:embed="rId3"/>
          <a:stretch/>
        </p:blipFill>
        <p:spPr>
          <a:xfrm>
            <a:off x="3551760" y="3429000"/>
            <a:ext cx="4057200" cy="2275560"/>
          </a:xfrm>
          <a:prstGeom prst="rect">
            <a:avLst/>
          </a:prstGeom>
          <a:ln w="0">
            <a:noFill/>
          </a:ln>
        </p:spPr>
      </p:pic>
      <p:pic>
        <p:nvPicPr>
          <p:cNvPr id="171" name="Picture 2" descr=""/>
          <p:cNvPicPr/>
          <p:nvPr/>
        </p:nvPicPr>
        <p:blipFill>
          <a:blip r:embed="rId4"/>
          <a:stretch/>
        </p:blipFill>
        <p:spPr>
          <a:xfrm>
            <a:off x="8314560" y="3429000"/>
            <a:ext cx="2285640" cy="2793600"/>
          </a:xfrm>
          <a:prstGeom prst="rect">
            <a:avLst/>
          </a:prstGeom>
          <a:ln w="0">
            <a:noFill/>
          </a:ln>
        </p:spPr>
      </p:pic>
    </p:spTree>
  </p:cSld>
  <p:transition spd="slow">
    <p:fad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72"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73"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74"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175"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76"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77" name="Hình ảnh 38" descr=""/>
          <p:cNvPicPr/>
          <p:nvPr/>
        </p:nvPicPr>
        <p:blipFill>
          <a:blip r:embed="rId2"/>
          <a:stretch/>
        </p:blipFill>
        <p:spPr>
          <a:xfrm>
            <a:off x="434880" y="290880"/>
            <a:ext cx="1183320" cy="1183320"/>
          </a:xfrm>
          <a:prstGeom prst="rect">
            <a:avLst/>
          </a:prstGeom>
          <a:ln w="0">
            <a:noFill/>
          </a:ln>
        </p:spPr>
      </p:pic>
      <p:sp>
        <p:nvSpPr>
          <p:cNvPr id="178" name="Rectangle: Rounded Corners 1"/>
          <p:cNvSpPr/>
          <p:nvPr/>
        </p:nvSpPr>
        <p:spPr>
          <a:xfrm>
            <a:off x="305280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just" defTabSz="914400">
              <a:lnSpc>
                <a:spcPct val="100000"/>
              </a:lnSpc>
            </a:pPr>
            <a:r>
              <a:rPr b="1" lang="vi-VN" sz="2800" spc="-1" strike="noStrike">
                <a:solidFill>
                  <a:schemeClr val="dk1"/>
                </a:solidFill>
                <a:latin typeface="Calibri Light"/>
              </a:rPr>
              <a:t>2. Long-short term memory (LSTM)</a:t>
            </a:r>
            <a:endParaRPr b="0" lang="en-US" sz="2800" spc="-1" strike="noStrike">
              <a:solidFill>
                <a:srgbClr val="000000"/>
              </a:solidFill>
              <a:latin typeface="Arial"/>
            </a:endParaRPr>
          </a:p>
          <a:p>
            <a:pPr algn="just" defTabSz="914400">
              <a:lnSpc>
                <a:spcPct val="100000"/>
              </a:lnSpc>
            </a:pPr>
            <a:endParaRPr b="0" lang="en-US" sz="1800" spc="-1" strike="noStrike">
              <a:solidFill>
                <a:srgbClr val="000000"/>
              </a:solidFill>
              <a:latin typeface="Arial"/>
            </a:endParaRPr>
          </a:p>
        </p:txBody>
      </p:sp>
      <p:sp>
        <p:nvSpPr>
          <p:cNvPr id="179"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80" name="Picture 4" descr=""/>
          <p:cNvPicPr/>
          <p:nvPr/>
        </p:nvPicPr>
        <p:blipFill>
          <a:blip r:embed="rId3"/>
          <a:stretch/>
        </p:blipFill>
        <p:spPr>
          <a:xfrm>
            <a:off x="3192120" y="2434680"/>
            <a:ext cx="9055440" cy="2796120"/>
          </a:xfrm>
          <a:prstGeom prst="rect">
            <a:avLst/>
          </a:prstGeom>
          <a:ln w="0">
            <a:noFill/>
          </a:ln>
        </p:spPr>
      </p:pic>
    </p:spTree>
  </p:cSld>
  <p:transition spd="slow">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81"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82"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83"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184"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85"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86" name="Hình ảnh 38" descr=""/>
          <p:cNvPicPr/>
          <p:nvPr/>
        </p:nvPicPr>
        <p:blipFill>
          <a:blip r:embed="rId2"/>
          <a:stretch/>
        </p:blipFill>
        <p:spPr>
          <a:xfrm>
            <a:off x="434880" y="290880"/>
            <a:ext cx="1183320" cy="1183320"/>
          </a:xfrm>
          <a:prstGeom prst="rect">
            <a:avLst/>
          </a:prstGeom>
          <a:ln w="0">
            <a:noFill/>
          </a:ln>
        </p:spPr>
      </p:pic>
      <p:sp>
        <p:nvSpPr>
          <p:cNvPr id="187" name="Rectangle: Rounded Corners 1"/>
          <p:cNvSpPr/>
          <p:nvPr/>
        </p:nvSpPr>
        <p:spPr>
          <a:xfrm>
            <a:off x="305280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2. Long-short term memory (LSTM)</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188"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89" name="Picture 2" descr=""/>
          <p:cNvPicPr/>
          <p:nvPr/>
        </p:nvPicPr>
        <p:blipFill>
          <a:blip r:embed="rId3"/>
          <a:stretch/>
        </p:blipFill>
        <p:spPr>
          <a:xfrm>
            <a:off x="3249000" y="2438640"/>
            <a:ext cx="8916840" cy="2753280"/>
          </a:xfrm>
          <a:prstGeom prst="rect">
            <a:avLst/>
          </a:prstGeom>
          <a:ln w="0">
            <a:noFill/>
          </a:ln>
        </p:spPr>
      </p:pic>
    </p:spTree>
  </p:cSld>
  <p:transition spd="slow">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91"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92"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193"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94"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95" name="Hình ảnh 38" descr=""/>
          <p:cNvPicPr/>
          <p:nvPr/>
        </p:nvPicPr>
        <p:blipFill>
          <a:blip r:embed="rId2"/>
          <a:stretch/>
        </p:blipFill>
        <p:spPr>
          <a:xfrm>
            <a:off x="434880" y="290880"/>
            <a:ext cx="1183320" cy="1183320"/>
          </a:xfrm>
          <a:prstGeom prst="rect">
            <a:avLst/>
          </a:prstGeom>
          <a:ln w="0">
            <a:noFill/>
          </a:ln>
        </p:spPr>
      </p:pic>
      <p:sp>
        <p:nvSpPr>
          <p:cNvPr id="196" name="Rectangle: Rounded Corners 1"/>
          <p:cNvSpPr/>
          <p:nvPr/>
        </p:nvSpPr>
        <p:spPr>
          <a:xfrm>
            <a:off x="305280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2. Long-short term memory (LSTM)</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197"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98" name="Picture 2" descr=""/>
          <p:cNvPicPr/>
          <p:nvPr/>
        </p:nvPicPr>
        <p:blipFill>
          <a:blip r:embed="rId3"/>
          <a:stretch/>
        </p:blipFill>
        <p:spPr>
          <a:xfrm>
            <a:off x="3467160" y="2434680"/>
            <a:ext cx="9038160" cy="2790720"/>
          </a:xfrm>
          <a:prstGeom prst="rect">
            <a:avLst/>
          </a:prstGeom>
          <a:ln w="0">
            <a:noFill/>
          </a:ln>
        </p:spPr>
      </p:pic>
    </p:spTree>
  </p:cSld>
  <p:transition spd="slow">
    <p:fade/>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00"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01"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202"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03"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04" name="Hình ảnh 38" descr=""/>
          <p:cNvPicPr/>
          <p:nvPr/>
        </p:nvPicPr>
        <p:blipFill>
          <a:blip r:embed="rId2"/>
          <a:stretch/>
        </p:blipFill>
        <p:spPr>
          <a:xfrm>
            <a:off x="434880" y="290880"/>
            <a:ext cx="1183320" cy="1183320"/>
          </a:xfrm>
          <a:prstGeom prst="rect">
            <a:avLst/>
          </a:prstGeom>
          <a:ln w="0">
            <a:noFill/>
          </a:ln>
        </p:spPr>
      </p:pic>
      <p:sp>
        <p:nvSpPr>
          <p:cNvPr id="205" name="Rectangle: Rounded Corners 1"/>
          <p:cNvSpPr/>
          <p:nvPr/>
        </p:nvSpPr>
        <p:spPr>
          <a:xfrm>
            <a:off x="305280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2. Long-short term memory (LSTM)</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06"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207" name="Picture 2" descr=""/>
          <p:cNvPicPr/>
          <p:nvPr/>
        </p:nvPicPr>
        <p:blipFill>
          <a:blip r:embed="rId3"/>
          <a:stretch/>
        </p:blipFill>
        <p:spPr>
          <a:xfrm>
            <a:off x="3286440" y="2434680"/>
            <a:ext cx="8916840" cy="2753280"/>
          </a:xfrm>
          <a:prstGeom prst="rect">
            <a:avLst/>
          </a:prstGeom>
          <a:ln w="0">
            <a:noFill/>
          </a:ln>
        </p:spPr>
      </p:pic>
    </p:spTree>
  </p:cSld>
  <p:transition spd="slow">
    <p:fad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09"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10"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211"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12"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13" name="Hình ảnh 38" descr=""/>
          <p:cNvPicPr/>
          <p:nvPr/>
        </p:nvPicPr>
        <p:blipFill>
          <a:blip r:embed="rId2"/>
          <a:stretch/>
        </p:blipFill>
        <p:spPr>
          <a:xfrm>
            <a:off x="434880" y="290880"/>
            <a:ext cx="1183320" cy="1183320"/>
          </a:xfrm>
          <a:prstGeom prst="rect">
            <a:avLst/>
          </a:prstGeom>
          <a:ln w="0">
            <a:noFill/>
          </a:ln>
        </p:spPr>
      </p:pic>
      <p:sp>
        <p:nvSpPr>
          <p:cNvPr id="214" name="Rectangle: Rounded Corners 1"/>
          <p:cNvSpPr/>
          <p:nvPr/>
        </p:nvSpPr>
        <p:spPr>
          <a:xfrm>
            <a:off x="305280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3. LSTM trong Image Captioning</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r>
              <a:rPr b="0" lang="en-US" sz="2800" spc="-1" strike="noStrike">
                <a:solidFill>
                  <a:schemeClr val="dk1"/>
                </a:solidFill>
                <a:latin typeface="Times New Roman"/>
              </a:rPr>
              <a:t>Trước khi triển khai LSTM, dữ liệu cần được tiền xử lý gồm các bước:</a:t>
            </a:r>
            <a:endParaRPr b="0" lang="en-US" sz="2800" spc="-1" strike="noStrike">
              <a:solidFill>
                <a:srgbClr val="000000"/>
              </a:solidFill>
              <a:latin typeface="Arial"/>
            </a:endParaRPr>
          </a:p>
          <a:p>
            <a:pPr marL="457200" indent="-457200" defTabSz="914400">
              <a:lnSpc>
                <a:spcPct val="100000"/>
              </a:lnSpc>
              <a:buClr>
                <a:srgbClr val="000000"/>
              </a:buClr>
              <a:buFont typeface="Arial"/>
              <a:buChar char="•"/>
            </a:pPr>
            <a:r>
              <a:rPr b="0" lang="en-US" sz="2800" spc="-1" strike="noStrike">
                <a:solidFill>
                  <a:schemeClr val="dk1"/>
                </a:solidFill>
                <a:latin typeface="Times New Roman"/>
              </a:rPr>
              <a:t>Xây dựng từ điển</a:t>
            </a:r>
            <a:endParaRPr b="0" lang="en-US" sz="2800" spc="-1" strike="noStrike">
              <a:solidFill>
                <a:srgbClr val="000000"/>
              </a:solidFill>
              <a:latin typeface="Arial"/>
            </a:endParaRPr>
          </a:p>
          <a:p>
            <a:pPr marL="457200" indent="-457200" defTabSz="914400">
              <a:lnSpc>
                <a:spcPct val="100000"/>
              </a:lnSpc>
              <a:buClr>
                <a:srgbClr val="000000"/>
              </a:buClr>
              <a:buFont typeface="Arial"/>
              <a:buChar char="•"/>
            </a:pPr>
            <a:r>
              <a:rPr b="0" lang="en-US" sz="2800" spc="-1" strike="noStrike">
                <a:solidFill>
                  <a:schemeClr val="dk1"/>
                </a:solidFill>
                <a:latin typeface="Times New Roman"/>
              </a:rPr>
              <a:t>One-hot encoding</a:t>
            </a:r>
            <a:endParaRPr b="0" lang="en-US" sz="2800" spc="-1" strike="noStrike">
              <a:solidFill>
                <a:srgbClr val="000000"/>
              </a:solidFill>
              <a:latin typeface="Arial"/>
            </a:endParaRPr>
          </a:p>
          <a:p>
            <a:pPr marL="457200" indent="-457200" defTabSz="914400">
              <a:lnSpc>
                <a:spcPct val="100000"/>
              </a:lnSpc>
              <a:buClr>
                <a:srgbClr val="000000"/>
              </a:buClr>
              <a:buFont typeface="Arial"/>
              <a:buChar char="•"/>
            </a:pPr>
            <a:r>
              <a:rPr b="0" lang="en-US" sz="2800" spc="-1" strike="noStrike">
                <a:solidFill>
                  <a:schemeClr val="dk1"/>
                </a:solidFill>
                <a:latin typeface="Times New Roman"/>
              </a:rPr>
              <a:t>Word Embedding</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15"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spTree>
  </p:cSld>
  <p:transition spd="slow">
    <p:fade/>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17"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18"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219"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20"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21" name="Hình ảnh 38" descr=""/>
          <p:cNvPicPr/>
          <p:nvPr/>
        </p:nvPicPr>
        <p:blipFill>
          <a:blip r:embed="rId2"/>
          <a:stretch/>
        </p:blipFill>
        <p:spPr>
          <a:xfrm>
            <a:off x="434880" y="290880"/>
            <a:ext cx="1183320" cy="1183320"/>
          </a:xfrm>
          <a:prstGeom prst="rect">
            <a:avLst/>
          </a:prstGeom>
          <a:ln w="0">
            <a:noFill/>
          </a:ln>
        </p:spPr>
      </p:pic>
      <p:sp>
        <p:nvSpPr>
          <p:cNvPr id="222" name="Rectangle: Rounded Corners 1"/>
          <p:cNvSpPr/>
          <p:nvPr/>
        </p:nvSpPr>
        <p:spPr>
          <a:xfrm>
            <a:off x="305280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Xây dựng từ điển</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algn="just" defTabSz="914400">
              <a:lnSpc>
                <a:spcPct val="100000"/>
              </a:lnSpc>
            </a:pPr>
            <a:r>
              <a:rPr b="0" lang="vi-VN" sz="2000" spc="-1" strike="noStrike">
                <a:solidFill>
                  <a:schemeClr val="dk1"/>
                </a:solidFill>
                <a:latin typeface="Calibri Light"/>
              </a:rPr>
              <a:t>Mạng neural không thể xử lý chuỗi câu làm đầu vào, vì vậy chúng ta không thể đưa trực tiếp các câu vào mô hình, ta sẽ xử lí đưa các chú thích chuyển thành dạng số. Quá trình này được gọi là mã hóa các câu chú thích. Ta sẽ đánh số một cách tuần tự cho các từ theo thứ tự từ điển. Từ đó ta thu được bộ từ vựng. Với mỗi câu, mỗi từ sẽ được tham chiếu tới các giá trị của chúng trong bộ từ vựng trên, từ đó chuỗi câu đầu vào sẽ ở dạng số.</a:t>
            </a:r>
            <a:endParaRPr b="0" lang="en-US" sz="2000" spc="-1" strike="noStrike">
              <a:solidFill>
                <a:srgbClr val="000000"/>
              </a:solidFill>
              <a:latin typeface="Arial"/>
            </a:endParaRPr>
          </a:p>
          <a:p>
            <a:pPr algn="just" defTabSz="914400">
              <a:lnSpc>
                <a:spcPct val="100000"/>
              </a:lnSpc>
            </a:pPr>
            <a:endParaRPr b="0" lang="en-US" sz="2000" spc="-1" strike="noStrike">
              <a:solidFill>
                <a:srgbClr val="000000"/>
              </a:solidFill>
              <a:latin typeface="Arial"/>
            </a:endParaRPr>
          </a:p>
          <a:p>
            <a:pPr algn="just" defTabSz="914400">
              <a:lnSpc>
                <a:spcPct val="100000"/>
              </a:lnSpc>
            </a:pPr>
            <a:r>
              <a:rPr b="0" i="1" lang="vi-VN" sz="2000" spc="-1" strike="noStrike">
                <a:solidFill>
                  <a:schemeClr val="dk1"/>
                </a:solidFill>
                <a:latin typeface="Calibri Light"/>
              </a:rPr>
              <a:t>Ví dụ:</a:t>
            </a:r>
            <a:r>
              <a:rPr b="0" lang="vi-VN" sz="2000" spc="-1" strike="noStrike">
                <a:solidFill>
                  <a:schemeClr val="dk1"/>
                </a:solidFill>
                <a:latin typeface="Calibri Light"/>
              </a:rPr>
              <a:t> </a:t>
            </a:r>
            <a:r>
              <a:rPr b="0" i="1" lang="vi-VN" sz="2000" spc="-1" strike="noStrike">
                <a:solidFill>
                  <a:schemeClr val="dk1"/>
                </a:solidFill>
                <a:latin typeface="Calibri Light"/>
              </a:rPr>
              <a:t>i</a:t>
            </a:r>
            <a:r>
              <a:rPr b="0" lang="vi-VN" sz="2000" spc="-1" strike="noStrike">
                <a:solidFill>
                  <a:schemeClr val="dk1"/>
                </a:solidFill>
                <a:latin typeface="Calibri Light"/>
              </a:rPr>
              <a:t>: 1, </a:t>
            </a:r>
            <a:r>
              <a:rPr b="0" i="1" lang="vi-VN" sz="2000" spc="-1" strike="noStrike">
                <a:solidFill>
                  <a:schemeClr val="dk1"/>
                </a:solidFill>
                <a:latin typeface="Calibri Light"/>
              </a:rPr>
              <a:t>am</a:t>
            </a:r>
            <a:r>
              <a:rPr b="0" lang="vi-VN" sz="2000" spc="-1" strike="noStrike">
                <a:solidFill>
                  <a:schemeClr val="dk1"/>
                </a:solidFill>
                <a:latin typeface="Calibri Light"/>
              </a:rPr>
              <a:t>: 2, ..., </a:t>
            </a:r>
            <a:r>
              <a:rPr b="0" i="1" lang="vi-VN" sz="2000" spc="-1" strike="noStrike">
                <a:solidFill>
                  <a:schemeClr val="dk1"/>
                </a:solidFill>
                <a:latin typeface="Calibri Light"/>
              </a:rPr>
              <a:t>hello</a:t>
            </a:r>
            <a:r>
              <a:rPr b="0" lang="vi-VN" sz="2000" spc="-1" strike="noStrike">
                <a:solidFill>
                  <a:schemeClr val="dk1"/>
                </a:solidFill>
                <a:latin typeface="Calibri Light"/>
              </a:rPr>
              <a:t>: 100, ..., </a:t>
            </a:r>
            <a:r>
              <a:rPr b="0" i="1" lang="vi-VN" sz="2000" spc="-1" strike="noStrike">
                <a:solidFill>
                  <a:schemeClr val="dk1"/>
                </a:solidFill>
                <a:latin typeface="Calibri Light"/>
              </a:rPr>
              <a:t>computer</a:t>
            </a:r>
            <a:r>
              <a:rPr b="0" lang="vi-VN" sz="2000" spc="-1" strike="noStrike">
                <a:solidFill>
                  <a:schemeClr val="dk1"/>
                </a:solidFill>
                <a:latin typeface="Calibri Light"/>
              </a:rPr>
              <a:t>: 2000, ..., </a:t>
            </a:r>
            <a:r>
              <a:rPr b="0" i="1" lang="vi-VN" sz="2000" spc="-1" strike="noStrike">
                <a:solidFill>
                  <a:schemeClr val="dk1"/>
                </a:solidFill>
                <a:latin typeface="Calibri Light"/>
              </a:rPr>
              <a:t>dung</a:t>
            </a:r>
            <a:r>
              <a:rPr b="0" lang="vi-VN" sz="2000" spc="-1" strike="noStrike">
                <a:solidFill>
                  <a:schemeClr val="dk1"/>
                </a:solidFill>
                <a:latin typeface="Calibri Light"/>
              </a:rPr>
              <a:t>: 3000. Khi đó câu: “</a:t>
            </a:r>
            <a:r>
              <a:rPr b="0" i="1" lang="vi-VN" sz="2000" spc="-1" strike="noStrike">
                <a:solidFill>
                  <a:schemeClr val="dk1"/>
                </a:solidFill>
                <a:latin typeface="Calibri Light"/>
              </a:rPr>
              <a:t>Hello I am Dung</a:t>
            </a:r>
            <a:r>
              <a:rPr b="0" lang="vi-VN" sz="2000" spc="-1" strike="noStrike">
                <a:solidFill>
                  <a:schemeClr val="dk1"/>
                </a:solidFill>
                <a:latin typeface="Calibri Light"/>
              </a:rPr>
              <a:t>" sẽ được mã hóa thành dạng số: 100 1 2 3000 và sẽ được đưa vào LSTM để huấn luyện.</a:t>
            </a:r>
            <a:endParaRPr b="0" lang="en-US" sz="2000" spc="-1" strike="noStrike">
              <a:solidFill>
                <a:srgbClr val="000000"/>
              </a:solidFill>
              <a:latin typeface="Arial"/>
            </a:endParaRPr>
          </a:p>
          <a:p>
            <a:pPr algn="just" defTabSz="914400">
              <a:lnSpc>
                <a:spcPct val="100000"/>
              </a:lnSpc>
            </a:pPr>
            <a:endParaRPr b="0" lang="en-US" sz="2000" spc="-1" strike="noStrike">
              <a:solidFill>
                <a:srgbClr val="000000"/>
              </a:solidFill>
              <a:latin typeface="Arial"/>
            </a:endParaRPr>
          </a:p>
          <a:p>
            <a:pPr algn="just" defTabSz="914400">
              <a:lnSpc>
                <a:spcPct val="100000"/>
              </a:lnSpc>
            </a:pPr>
            <a:r>
              <a:rPr b="0" lang="en-US" sz="2000" spc="-1" strike="noStrike">
                <a:solidFill>
                  <a:schemeClr val="dk1"/>
                </a:solidFill>
                <a:latin typeface="Times New Roman"/>
              </a:rPr>
              <a:t>Trong mô hình Image Captioning, số hidden-state của LSTM được lấy bằng số từ của câu dài nhất.</a:t>
            </a:r>
            <a:endParaRPr b="0" lang="en-US" sz="20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23"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spTree>
  </p:cSld>
  <p:transition spd="slow">
    <p:fade/>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25"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26"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227"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28"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29" name="Hình ảnh 38" descr=""/>
          <p:cNvPicPr/>
          <p:nvPr/>
        </p:nvPicPr>
        <p:blipFill>
          <a:blip r:embed="rId2"/>
          <a:stretch/>
        </p:blipFill>
        <p:spPr>
          <a:xfrm>
            <a:off x="434880" y="290880"/>
            <a:ext cx="1183320" cy="1183320"/>
          </a:xfrm>
          <a:prstGeom prst="rect">
            <a:avLst/>
          </a:prstGeom>
          <a:ln w="0">
            <a:noFill/>
          </a:ln>
        </p:spPr>
      </p:pic>
      <p:sp>
        <p:nvSpPr>
          <p:cNvPr id="230" name="Rectangle: Rounded Corners 1"/>
          <p:cNvSpPr/>
          <p:nvPr/>
        </p:nvSpPr>
        <p:spPr>
          <a:xfrm>
            <a:off x="305280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One-hot encoding</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31"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232" name="Picture 2" descr="One-Hot Encoding in Scikit-Learn with OneHotEncoder • datagy"/>
          <p:cNvPicPr/>
          <p:nvPr/>
        </p:nvPicPr>
        <p:blipFill>
          <a:blip r:embed="rId3"/>
          <a:stretch/>
        </p:blipFill>
        <p:spPr>
          <a:xfrm>
            <a:off x="4218840" y="2113920"/>
            <a:ext cx="6780600" cy="3813840"/>
          </a:xfrm>
          <a:prstGeom prst="rect">
            <a:avLst/>
          </a:prstGeom>
          <a:ln w="0">
            <a:noFill/>
          </a:ln>
        </p:spPr>
      </p:pic>
    </p:spTree>
  </p:cSld>
  <p:transition spd="slow">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34"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35"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236"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37"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38" name="Hình ảnh 38" descr=""/>
          <p:cNvPicPr/>
          <p:nvPr/>
        </p:nvPicPr>
        <p:blipFill>
          <a:blip r:embed="rId2"/>
          <a:stretch/>
        </p:blipFill>
        <p:spPr>
          <a:xfrm>
            <a:off x="434880" y="290880"/>
            <a:ext cx="1183320" cy="1183320"/>
          </a:xfrm>
          <a:prstGeom prst="rect">
            <a:avLst/>
          </a:prstGeom>
          <a:ln w="0">
            <a:noFill/>
          </a:ln>
        </p:spPr>
      </p:pic>
      <p:sp>
        <p:nvSpPr>
          <p:cNvPr id="239" name="Rectangle: Rounded Corners 1"/>
          <p:cNvSpPr/>
          <p:nvPr/>
        </p:nvSpPr>
        <p:spPr>
          <a:xfrm>
            <a:off x="305280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3. LSTM trong Image Captioning</a:t>
            </a:r>
            <a:endParaRPr b="0" lang="en-US" sz="2800" spc="-1" strike="noStrike">
              <a:solidFill>
                <a:srgbClr val="000000"/>
              </a:solidFill>
              <a:latin typeface="Arial"/>
            </a:endParaRPr>
          </a:p>
          <a:p>
            <a:pPr defTabSz="914400">
              <a:lnSpc>
                <a:spcPct val="100000"/>
              </a:lnSpc>
            </a:pPr>
            <a:r>
              <a:rPr b="1" lang="vi-VN" sz="2400" spc="-1" strike="noStrike">
                <a:solidFill>
                  <a:schemeClr val="dk1"/>
                </a:solidFill>
                <a:latin typeface="Times New Roman"/>
              </a:rPr>
              <a:t>Word Embedding</a:t>
            </a:r>
            <a:endParaRPr b="0" lang="en-US" sz="24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40"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241" name="Picture 2" descr=""/>
          <p:cNvPicPr/>
          <p:nvPr/>
        </p:nvPicPr>
        <p:blipFill>
          <a:blip r:embed="rId3"/>
          <a:stretch/>
        </p:blipFill>
        <p:spPr>
          <a:xfrm>
            <a:off x="5346360" y="2200320"/>
            <a:ext cx="4525920" cy="3843000"/>
          </a:xfrm>
          <a:prstGeom prst="rect">
            <a:avLst/>
          </a:prstGeom>
          <a:ln w="0">
            <a:noFill/>
          </a:ln>
        </p:spPr>
      </p:pic>
    </p:spTree>
  </p:cSld>
  <p:transition spd="slow">
    <p:fade/>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43"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44"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245"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46"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47" name="Hình ảnh 38" descr=""/>
          <p:cNvPicPr/>
          <p:nvPr/>
        </p:nvPicPr>
        <p:blipFill>
          <a:blip r:embed="rId2"/>
          <a:stretch/>
        </p:blipFill>
        <p:spPr>
          <a:xfrm>
            <a:off x="434880" y="290880"/>
            <a:ext cx="1183320" cy="1183320"/>
          </a:xfrm>
          <a:prstGeom prst="rect">
            <a:avLst/>
          </a:prstGeom>
          <a:ln w="0">
            <a:noFill/>
          </a:ln>
        </p:spPr>
      </p:pic>
      <p:sp>
        <p:nvSpPr>
          <p:cNvPr id="248" name="Rectangle: Rounded Corners 1"/>
          <p:cNvSpPr/>
          <p:nvPr/>
        </p:nvSpPr>
        <p:spPr>
          <a:xfrm>
            <a:off x="305280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Word Embedding – Word2Vec</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249"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250" name="Picture 2" descr=""/>
          <p:cNvPicPr/>
          <p:nvPr/>
        </p:nvPicPr>
        <p:blipFill>
          <a:blip r:embed="rId3"/>
          <a:stretch/>
        </p:blipFill>
        <p:spPr>
          <a:xfrm>
            <a:off x="4038840" y="1665000"/>
            <a:ext cx="7552800" cy="4509000"/>
          </a:xfrm>
          <a:prstGeom prst="rect">
            <a:avLst/>
          </a:prstGeom>
          <a:ln w="0">
            <a:noFill/>
          </a:ln>
        </p:spPr>
      </p:pic>
    </p:spTree>
  </p:cSld>
  <p:transition spd="slow">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59" name="Hình Bầu dục 5"/>
          <p:cNvSpPr/>
          <p:nvPr/>
        </p:nvSpPr>
        <p:spPr>
          <a:xfrm rot="8847000">
            <a:off x="6309000" y="-1712880"/>
            <a:ext cx="11057760" cy="10842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60" name="Hình Bầu dục 27"/>
          <p:cNvSpPr/>
          <p:nvPr/>
        </p:nvSpPr>
        <p:spPr>
          <a:xfrm rot="8847000">
            <a:off x="5354640" y="660240"/>
            <a:ext cx="1644840" cy="16531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61" name="Hộp Văn bản 1"/>
          <p:cNvSpPr/>
          <p:nvPr/>
        </p:nvSpPr>
        <p:spPr>
          <a:xfrm>
            <a:off x="428400" y="901440"/>
            <a:ext cx="5349960" cy="1430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400" spc="-1" strike="noStrike">
                <a:solidFill>
                  <a:schemeClr val="dk1"/>
                </a:solidFill>
                <a:latin typeface="Arial"/>
              </a:rPr>
              <a:t>Advance Reading in Computer Vision</a:t>
            </a:r>
            <a:endParaRPr b="0" lang="en-US" sz="4400" spc="-1" strike="noStrike">
              <a:solidFill>
                <a:srgbClr val="000000"/>
              </a:solidFill>
              <a:latin typeface="Arial"/>
            </a:endParaRPr>
          </a:p>
        </p:txBody>
      </p:sp>
      <p:sp>
        <p:nvSpPr>
          <p:cNvPr id="62" name="Hình Bầu dục 24"/>
          <p:cNvSpPr/>
          <p:nvPr/>
        </p:nvSpPr>
        <p:spPr>
          <a:xfrm rot="8847000">
            <a:off x="6617160" y="4858560"/>
            <a:ext cx="1659600" cy="16300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63" name="Hộp Văn bản 3"/>
          <p:cNvSpPr/>
          <p:nvPr/>
        </p:nvSpPr>
        <p:spPr>
          <a:xfrm>
            <a:off x="452160" y="2513160"/>
            <a:ext cx="467532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dk1"/>
                </a:solidFill>
                <a:latin typeface="Arial"/>
              </a:rPr>
              <a:t>Xây dựng mô hình sinh mô tả ảnh</a:t>
            </a:r>
            <a:endParaRPr b="0" lang="en-US" sz="2800" spc="-1" strike="noStrike">
              <a:solidFill>
                <a:srgbClr val="000000"/>
              </a:solidFill>
              <a:latin typeface="Arial"/>
            </a:endParaRPr>
          </a:p>
        </p:txBody>
      </p:sp>
      <p:pic>
        <p:nvPicPr>
          <p:cNvPr id="64" name="Kiểu 3D 4" descr="Laptop - Windows menu"/>
          <p:cNvPicPr/>
          <p:nvPr/>
        </p:nvPicPr>
        <p:blipFill>
          <a:blip r:embed="rId1"/>
          <a:stretch/>
        </p:blipFill>
        <p:spPr>
          <a:xfrm>
            <a:off x="5598720" y="50040"/>
            <a:ext cx="5973480" cy="5506200"/>
          </a:xfrm>
          <a:prstGeom prst="rect">
            <a:avLst/>
          </a:prstGeom>
          <a:ln w="0">
            <a:noFill/>
          </a:ln>
        </p:spPr>
      </p:pic>
      <p:sp>
        <p:nvSpPr>
          <p:cNvPr id="65" name="Hình Bầu dục 23"/>
          <p:cNvSpPr/>
          <p:nvPr/>
        </p:nvSpPr>
        <p:spPr>
          <a:xfrm rot="8847000">
            <a:off x="9889920" y="1861560"/>
            <a:ext cx="2106720" cy="210096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66" name="Hộp Văn bản 6"/>
          <p:cNvSpPr/>
          <p:nvPr/>
        </p:nvSpPr>
        <p:spPr>
          <a:xfrm>
            <a:off x="501480" y="3502440"/>
            <a:ext cx="4470480" cy="146124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0" lang="en-US" sz="1800" spc="-1" strike="noStrike">
                <a:solidFill>
                  <a:schemeClr val="dk1"/>
                </a:solidFill>
                <a:latin typeface="Arial"/>
              </a:rPr>
              <a:t>Sử dụng mô hình CNN (Resnet-101) để trích xuất đặc trưng từ ảnh kết hợp với cơ chế Attention bên phía CNN để tập trung vào những phần quan trọng trong ảnh và LSTM để sinh chú thích ảnh.</a:t>
            </a:r>
            <a:endParaRPr b="0" lang="en-US" sz="1800" spc="-1" strike="noStrike">
              <a:solidFill>
                <a:srgbClr val="000000"/>
              </a:solidFill>
              <a:latin typeface="Arial"/>
            </a:endParaRPr>
          </a:p>
        </p:txBody>
      </p:sp>
      <p:sp>
        <p:nvSpPr>
          <p:cNvPr id="67" name="Hình Bầu dục 25"/>
          <p:cNvSpPr/>
          <p:nvPr/>
        </p:nvSpPr>
        <p:spPr>
          <a:xfrm>
            <a:off x="-3401640" y="-2676960"/>
            <a:ext cx="3400560" cy="3435480"/>
          </a:xfrm>
          <a:prstGeom prst="ellipse">
            <a:avLst/>
          </a:prstGeom>
          <a:solidFill>
            <a:srgbClr val="438af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Tree>
  </p:cSld>
  <p:transition spd="slow">
    <p:fade/>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52"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253"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254"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55"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256" name="Hình ảnh 38" descr=""/>
          <p:cNvPicPr/>
          <p:nvPr/>
        </p:nvPicPr>
        <p:blipFill>
          <a:blip r:embed="rId2"/>
          <a:stretch/>
        </p:blipFill>
        <p:spPr>
          <a:xfrm>
            <a:off x="434880" y="290880"/>
            <a:ext cx="1183320" cy="1183320"/>
          </a:xfrm>
          <a:prstGeom prst="rect">
            <a:avLst/>
          </a:prstGeom>
          <a:ln w="0">
            <a:noFill/>
          </a:ln>
        </p:spPr>
      </p:pic>
      <p:sp>
        <p:nvSpPr>
          <p:cNvPr id="257" name="Rectangle: Rounded Corners 1"/>
          <p:cNvSpPr/>
          <p:nvPr/>
        </p:nvSpPr>
        <p:spPr>
          <a:xfrm>
            <a:off x="305280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Word Embedding – Word2Vec</a:t>
            </a:r>
            <a:endParaRPr b="0" lang="en-US" sz="2800" spc="-1" strike="noStrike">
              <a:solidFill>
                <a:srgbClr val="000000"/>
              </a:solidFill>
              <a:latin typeface="Arial"/>
            </a:endParaRPr>
          </a:p>
          <a:p>
            <a:pPr defTabSz="914400">
              <a:lnSpc>
                <a:spcPct val="100000"/>
              </a:lnSpc>
            </a:pPr>
            <a:r>
              <a:rPr b="1" lang="vi-VN" sz="2400" spc="-1" strike="noStrike">
                <a:solidFill>
                  <a:schemeClr val="dk1"/>
                </a:solidFill>
                <a:latin typeface="Times New Roman"/>
              </a:rPr>
              <a:t>Mô hình CBOW:</a:t>
            </a:r>
            <a:endParaRPr b="0" lang="en-US" sz="2400" spc="-1" strike="noStrike">
              <a:solidFill>
                <a:srgbClr val="000000"/>
              </a:solidFill>
              <a:latin typeface="Arial"/>
            </a:endParaRPr>
          </a:p>
          <a:p>
            <a:pPr defTabSz="914400">
              <a:lnSpc>
                <a:spcPct val="100000"/>
              </a:lnSpc>
            </a:pPr>
            <a:endParaRPr b="0" lang="en-US" sz="2400" spc="-1" strike="noStrike">
              <a:solidFill>
                <a:srgbClr val="000000"/>
              </a:solidFill>
              <a:latin typeface="Arial"/>
            </a:endParaRPr>
          </a:p>
        </p:txBody>
      </p:sp>
      <p:sp>
        <p:nvSpPr>
          <p:cNvPr id="258"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259" name="Picture 4" descr=""/>
          <p:cNvPicPr/>
          <p:nvPr/>
        </p:nvPicPr>
        <p:blipFill>
          <a:blip r:embed="rId3"/>
          <a:stretch/>
        </p:blipFill>
        <p:spPr>
          <a:xfrm>
            <a:off x="3404520" y="2049840"/>
            <a:ext cx="8124840" cy="3933360"/>
          </a:xfrm>
          <a:prstGeom prst="rect">
            <a:avLst/>
          </a:prstGeom>
          <a:ln w="0">
            <a:noFill/>
          </a:ln>
        </p:spPr>
      </p:pic>
    </p:spTree>
  </p:cSld>
  <p:transition spd="slow">
    <p:fade/>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60" name="Hình Bầu dục 5"/>
          <p:cNvSpPr/>
          <p:nvPr/>
        </p:nvSpPr>
        <p:spPr>
          <a:xfrm rot="8847000">
            <a:off x="21434400" y="-1536480"/>
            <a:ext cx="11057760" cy="10842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61" name="Hình Bầu dục 27"/>
          <p:cNvSpPr/>
          <p:nvPr/>
        </p:nvSpPr>
        <p:spPr>
          <a:xfrm rot="8847000">
            <a:off x="25840800" y="117000"/>
            <a:ext cx="1644840" cy="16531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62" name="Hình Bầu dục 24"/>
          <p:cNvSpPr/>
          <p:nvPr/>
        </p:nvSpPr>
        <p:spPr>
          <a:xfrm rot="8847000">
            <a:off x="16615800" y="3681720"/>
            <a:ext cx="1659600" cy="16300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263" name="Kiểu 3D 4" descr="Laptop - Windows menu"/>
          <p:cNvPicPr/>
          <p:nvPr/>
        </p:nvPicPr>
        <p:blipFill>
          <a:blip r:embed="rId1"/>
          <a:stretch/>
        </p:blipFill>
        <p:spPr>
          <a:xfrm>
            <a:off x="18587880" y="129960"/>
            <a:ext cx="5982480" cy="4802760"/>
          </a:xfrm>
          <a:prstGeom prst="rect">
            <a:avLst/>
          </a:prstGeom>
          <a:ln w="0">
            <a:noFill/>
          </a:ln>
        </p:spPr>
      </p:pic>
      <p:sp>
        <p:nvSpPr>
          <p:cNvPr id="264" name="Hình Bầu dục 23"/>
          <p:cNvSpPr/>
          <p:nvPr/>
        </p:nvSpPr>
        <p:spPr>
          <a:xfrm rot="8847000">
            <a:off x="26493840" y="3972600"/>
            <a:ext cx="2106720" cy="210096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65" name="Hình chữ nhật: Góc Tròn 11"/>
          <p:cNvSpPr/>
          <p:nvPr/>
        </p:nvSpPr>
        <p:spPr>
          <a:xfrm>
            <a:off x="408240" y="171648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266" name="Hộp Văn bản 12"/>
          <p:cNvSpPr/>
          <p:nvPr/>
        </p:nvSpPr>
        <p:spPr>
          <a:xfrm>
            <a:off x="1278360" y="1906200"/>
            <a:ext cx="355500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lt1"/>
                </a:solidFill>
                <a:latin typeface="Arial"/>
              </a:rPr>
              <a:t>Xây dựng mô hình sinh mô tả ảnh</a:t>
            </a:r>
            <a:endParaRPr b="0" lang="en-US" sz="2800" spc="-1" strike="noStrike">
              <a:solidFill>
                <a:srgbClr val="000000"/>
              </a:solidFill>
              <a:latin typeface="Arial"/>
            </a:endParaRPr>
          </a:p>
        </p:txBody>
      </p:sp>
      <p:pic>
        <p:nvPicPr>
          <p:cNvPr id="267" name="Hình ảnh 35" descr="Ảnh có chứa đồ họa véc-tơ&#10;&#10;Mô tả được tạo tự động"/>
          <p:cNvPicPr/>
          <p:nvPr/>
        </p:nvPicPr>
        <p:blipFill>
          <a:blip r:embed="rId2"/>
          <a:stretch/>
        </p:blipFill>
        <p:spPr>
          <a:xfrm>
            <a:off x="546840" y="1906200"/>
            <a:ext cx="795600" cy="795600"/>
          </a:xfrm>
          <a:prstGeom prst="rect">
            <a:avLst/>
          </a:prstGeom>
          <a:ln w="0">
            <a:noFill/>
          </a:ln>
        </p:spPr>
      </p:pic>
      <p:sp>
        <p:nvSpPr>
          <p:cNvPr id="268" name="Hình chữ nhật: Góc Tròn 26"/>
          <p:cNvSpPr/>
          <p:nvPr/>
        </p:nvSpPr>
        <p:spPr>
          <a:xfrm>
            <a:off x="408240" y="3884040"/>
            <a:ext cx="3714840" cy="238248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69" name="Hộp Văn bản 31"/>
          <p:cNvSpPr/>
          <p:nvPr/>
        </p:nvSpPr>
        <p:spPr>
          <a:xfrm>
            <a:off x="1063440" y="5369760"/>
            <a:ext cx="2208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LSTM</a:t>
            </a:r>
            <a:endParaRPr b="0" lang="en-US" sz="2800" spc="-1" strike="noStrike">
              <a:solidFill>
                <a:srgbClr val="000000"/>
              </a:solidFill>
              <a:latin typeface="Arial"/>
            </a:endParaRPr>
          </a:p>
        </p:txBody>
      </p:sp>
      <p:pic>
        <p:nvPicPr>
          <p:cNvPr id="270" name="Hình ảnh 38" descr=""/>
          <p:cNvPicPr/>
          <p:nvPr/>
        </p:nvPicPr>
        <p:blipFill>
          <a:blip r:embed="rId3"/>
          <a:stretch/>
        </p:blipFill>
        <p:spPr>
          <a:xfrm>
            <a:off x="1575720" y="4058640"/>
            <a:ext cx="1183320" cy="1183320"/>
          </a:xfrm>
          <a:prstGeom prst="rect">
            <a:avLst/>
          </a:prstGeom>
          <a:ln w="0">
            <a:noFill/>
          </a:ln>
        </p:spPr>
      </p:pic>
      <p:sp>
        <p:nvSpPr>
          <p:cNvPr id="271" name="Hình chữ nhật: Góc Tròn 28"/>
          <p:cNvSpPr/>
          <p:nvPr/>
        </p:nvSpPr>
        <p:spPr>
          <a:xfrm>
            <a:off x="4438440" y="3880440"/>
            <a:ext cx="3567240" cy="238644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72" name="Hộp Văn bản 32"/>
          <p:cNvSpPr/>
          <p:nvPr/>
        </p:nvSpPr>
        <p:spPr>
          <a:xfrm>
            <a:off x="5168520" y="5220720"/>
            <a:ext cx="211644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Xây dựng mô hình</a:t>
            </a:r>
            <a:endParaRPr b="0" lang="en-US" sz="2800" spc="-1" strike="noStrike">
              <a:solidFill>
                <a:srgbClr val="000000"/>
              </a:solidFill>
              <a:latin typeface="Arial"/>
            </a:endParaRPr>
          </a:p>
        </p:txBody>
      </p:sp>
      <p:pic>
        <p:nvPicPr>
          <p:cNvPr id="273" name="Hình ảnh 41" descr=""/>
          <p:cNvPicPr/>
          <p:nvPr/>
        </p:nvPicPr>
        <p:blipFill>
          <a:blip r:embed="rId4"/>
          <a:stretch/>
        </p:blipFill>
        <p:spPr>
          <a:xfrm>
            <a:off x="5681880" y="4061160"/>
            <a:ext cx="1090080" cy="1090080"/>
          </a:xfrm>
          <a:prstGeom prst="rect">
            <a:avLst/>
          </a:prstGeom>
          <a:ln w="0">
            <a:noFill/>
          </a:ln>
        </p:spPr>
      </p:pic>
      <p:sp>
        <p:nvSpPr>
          <p:cNvPr id="274" name="Hình chữ nhật: Góc Tròn 29"/>
          <p:cNvSpPr/>
          <p:nvPr/>
        </p:nvSpPr>
        <p:spPr>
          <a:xfrm>
            <a:off x="8327880" y="3886560"/>
            <a:ext cx="3571200" cy="23749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75" name="Hộp Văn bản 33"/>
          <p:cNvSpPr/>
          <p:nvPr/>
        </p:nvSpPr>
        <p:spPr>
          <a:xfrm>
            <a:off x="8930160" y="5225760"/>
            <a:ext cx="237312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mô hình</a:t>
            </a:r>
            <a:endParaRPr b="0" lang="en-US" sz="2800" spc="-1" strike="noStrike">
              <a:solidFill>
                <a:srgbClr val="000000"/>
              </a:solidFill>
              <a:latin typeface="Arial"/>
            </a:endParaRPr>
          </a:p>
        </p:txBody>
      </p:sp>
      <p:pic>
        <p:nvPicPr>
          <p:cNvPr id="276" name="Hình ảnh 44" descr=""/>
          <p:cNvPicPr/>
          <p:nvPr/>
        </p:nvPicPr>
        <p:blipFill>
          <a:blip r:embed="rId5"/>
          <a:stretch/>
        </p:blipFill>
        <p:spPr>
          <a:xfrm>
            <a:off x="9591840" y="4104000"/>
            <a:ext cx="1050120" cy="1050120"/>
          </a:xfrm>
          <a:prstGeom prst="rect">
            <a:avLst/>
          </a:prstGeom>
          <a:ln w="0">
            <a:noFill/>
          </a:ln>
        </p:spPr>
      </p:pic>
      <p:sp>
        <p:nvSpPr>
          <p:cNvPr id="277" name="Hộp Văn bản 1"/>
          <p:cNvSpPr/>
          <p:nvPr/>
        </p:nvSpPr>
        <p:spPr>
          <a:xfrm>
            <a:off x="1876320" y="63720"/>
            <a:ext cx="8443440" cy="1735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438afe"/>
                </a:solidFill>
                <a:latin typeface="Arial"/>
              </a:rPr>
              <a:t>Advanced Reading </a:t>
            </a:r>
            <a:endParaRPr b="0" lang="en-US" sz="5400" spc="-1" strike="noStrike">
              <a:solidFill>
                <a:srgbClr val="000000"/>
              </a:solidFill>
              <a:latin typeface="Arial"/>
            </a:endParaRPr>
          </a:p>
          <a:p>
            <a:pPr algn="ctr" defTabSz="914400">
              <a:lnSpc>
                <a:spcPct val="100000"/>
              </a:lnSpc>
            </a:pPr>
            <a:r>
              <a:rPr b="1" lang="en-US" sz="5400" spc="-1" strike="noStrike">
                <a:solidFill>
                  <a:srgbClr val="438afe"/>
                </a:solidFill>
                <a:latin typeface="Arial"/>
              </a:rPr>
              <a:t>in Computer Vision</a:t>
            </a:r>
            <a:endParaRPr b="0" lang="en-US" sz="5400" spc="-1" strike="noStrike">
              <a:solidFill>
                <a:srgbClr val="000000"/>
              </a:solidFill>
              <a:latin typeface="Arial"/>
            </a:endParaRPr>
          </a:p>
        </p:txBody>
      </p:sp>
    </p:spTree>
  </p:cSld>
  <p:transition spd="slow" advTm="0">
    <p:fade/>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78" name="Hình chữ nhật: Góc Tròn 28"/>
          <p:cNvSpPr/>
          <p:nvPr/>
        </p:nvSpPr>
        <p:spPr>
          <a:xfrm>
            <a:off x="-573840" y="-168840"/>
            <a:ext cx="13258440" cy="738468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79" name="Hộp Văn bản 32"/>
          <p:cNvSpPr/>
          <p:nvPr/>
        </p:nvSpPr>
        <p:spPr>
          <a:xfrm>
            <a:off x="3050640" y="451800"/>
            <a:ext cx="67078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280" name="Hình ảnh 41" descr=""/>
          <p:cNvPicPr/>
          <p:nvPr/>
        </p:nvPicPr>
        <p:blipFill>
          <a:blip r:embed="rId1"/>
          <a:stretch/>
        </p:blipFill>
        <p:spPr>
          <a:xfrm>
            <a:off x="849240" y="266040"/>
            <a:ext cx="1090080" cy="1090080"/>
          </a:xfrm>
          <a:prstGeom prst="rect">
            <a:avLst/>
          </a:prstGeom>
          <a:ln w="0">
            <a:noFill/>
          </a:ln>
        </p:spPr>
      </p:pic>
      <p:sp>
        <p:nvSpPr>
          <p:cNvPr id="281" name="Rectangle: Rounded Corners 1"/>
          <p:cNvSpPr/>
          <p:nvPr/>
        </p:nvSpPr>
        <p:spPr>
          <a:xfrm>
            <a:off x="849240" y="1593000"/>
            <a:ext cx="10645200" cy="700020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000" spc="-26" strike="noStrike">
                <a:solidFill>
                  <a:schemeClr val="dk1"/>
                </a:solidFill>
                <a:latin typeface="Times New Roman"/>
                <a:ea typeface="Calibri"/>
              </a:rPr>
              <a:t>1. Mô hình tổng quát</a:t>
            </a: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p:txBody>
      </p:sp>
      <p:sp>
        <p:nvSpPr>
          <p:cNvPr id="282" name="Hộp Văn bản 3"/>
          <p:cNvSpPr/>
          <p:nvPr/>
        </p:nvSpPr>
        <p:spPr>
          <a:xfrm>
            <a:off x="4735800" y="5185800"/>
            <a:ext cx="2726280" cy="363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vi-VN" sz="1800" spc="-1" strike="noStrike">
                <a:solidFill>
                  <a:schemeClr val="dk1"/>
                </a:solidFill>
                <a:latin typeface="Times New Roman"/>
              </a:rPr>
              <a:t>Mô hình CNN +LSTM</a:t>
            </a:r>
            <a:endParaRPr b="0" lang="en-US" sz="1800" spc="-1" strike="noStrike">
              <a:solidFill>
                <a:srgbClr val="000000"/>
              </a:solidFill>
              <a:latin typeface="Arial"/>
            </a:endParaRPr>
          </a:p>
        </p:txBody>
      </p:sp>
      <p:pic>
        <p:nvPicPr>
          <p:cNvPr id="283" name="Picture 4" descr="Diagram&#10;&#10;Description automatically generated"/>
          <p:cNvPicPr/>
          <p:nvPr/>
        </p:nvPicPr>
        <p:blipFill>
          <a:blip r:embed="rId2"/>
          <a:stretch/>
        </p:blipFill>
        <p:spPr>
          <a:xfrm>
            <a:off x="2686320" y="2089080"/>
            <a:ext cx="6534360" cy="3094920"/>
          </a:xfrm>
          <a:prstGeom prst="rect">
            <a:avLst/>
          </a:prstGeom>
          <a:ln w="0">
            <a:noFill/>
          </a:ln>
        </p:spPr>
      </p:pic>
      <p:sp>
        <p:nvSpPr>
          <p:cNvPr id="284" name="Hộp Văn bản 3"/>
          <p:cNvSpPr/>
          <p:nvPr/>
        </p:nvSpPr>
        <p:spPr>
          <a:xfrm>
            <a:off x="1298160" y="5602320"/>
            <a:ext cx="9327240" cy="91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Calibri"/>
              <a:buChar char="-"/>
            </a:pPr>
            <a:r>
              <a:rPr b="0" lang="vi-VN" sz="1800" spc="-1" strike="noStrike">
                <a:solidFill>
                  <a:schemeClr val="dk1"/>
                </a:solidFill>
                <a:latin typeface="Times New Roman"/>
              </a:rPr>
              <a:t>Chia làm hai phần Encoder và Decoder :</a:t>
            </a:r>
            <a:endParaRPr b="0" lang="en-US" sz="1800" spc="-1" strike="noStrike">
              <a:solidFill>
                <a:srgbClr val="000000"/>
              </a:solidFill>
              <a:latin typeface="Arial"/>
            </a:endParaRPr>
          </a:p>
          <a:p>
            <a:pPr defTabSz="914400">
              <a:lnSpc>
                <a:spcPct val="100000"/>
              </a:lnSpc>
            </a:pPr>
            <a:r>
              <a:rPr b="0" lang="vi-VN" sz="1800" spc="-1" strike="noStrike">
                <a:solidFill>
                  <a:schemeClr val="dk1"/>
                </a:solidFill>
                <a:latin typeface="Times New Roman"/>
              </a:rPr>
              <a:t>+   Encoder là phần trích xuất đặc trưng từ ảnh sử dụng CNN(Resnet101) </a:t>
            </a:r>
            <a:endParaRPr b="0" lang="en-US" sz="1800" spc="-1" strike="noStrike">
              <a:solidFill>
                <a:srgbClr val="000000"/>
              </a:solidFill>
              <a:latin typeface="Arial"/>
            </a:endParaRPr>
          </a:p>
          <a:p>
            <a:pPr defTabSz="914400">
              <a:lnSpc>
                <a:spcPct val="100000"/>
              </a:lnSpc>
            </a:pPr>
            <a:r>
              <a:rPr b="0" lang="vi-VN" sz="1800" spc="-1" strike="noStrike">
                <a:solidFill>
                  <a:schemeClr val="dk1"/>
                </a:solidFill>
                <a:latin typeface="Times New Roman"/>
              </a:rPr>
              <a:t>+   Decoder là phần giải mã sử dụng LSTM để sinh ra chú thích hình ảnh</a:t>
            </a:r>
            <a:endParaRPr b="0" lang="en-US" sz="1800" spc="-1" strike="noStrike">
              <a:solidFill>
                <a:srgbClr val="000000"/>
              </a:solidFill>
              <a:latin typeface="Arial"/>
            </a:endParaRPr>
          </a:p>
        </p:txBody>
      </p:sp>
    </p:spTree>
  </p:cSld>
  <p:transition spd="slow">
    <p:fade/>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85" name="Hình chữ nhật: Góc Tròn 28"/>
          <p:cNvSpPr/>
          <p:nvPr/>
        </p:nvSpPr>
        <p:spPr>
          <a:xfrm>
            <a:off x="-573840" y="-168840"/>
            <a:ext cx="13258440" cy="738468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86" name="Hộp Văn bản 32"/>
          <p:cNvSpPr/>
          <p:nvPr/>
        </p:nvSpPr>
        <p:spPr>
          <a:xfrm>
            <a:off x="3050640" y="451800"/>
            <a:ext cx="67078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287" name="Hình ảnh 41" descr=""/>
          <p:cNvPicPr/>
          <p:nvPr/>
        </p:nvPicPr>
        <p:blipFill>
          <a:blip r:embed="rId1"/>
          <a:stretch/>
        </p:blipFill>
        <p:spPr>
          <a:xfrm>
            <a:off x="849240" y="266040"/>
            <a:ext cx="1090080" cy="1090080"/>
          </a:xfrm>
          <a:prstGeom prst="rect">
            <a:avLst/>
          </a:prstGeom>
          <a:ln w="0">
            <a:noFill/>
          </a:ln>
        </p:spPr>
      </p:pic>
      <p:sp>
        <p:nvSpPr>
          <p:cNvPr id="288" name="Rectangle: Rounded Corners 1"/>
          <p:cNvSpPr/>
          <p:nvPr/>
        </p:nvSpPr>
        <p:spPr>
          <a:xfrm>
            <a:off x="849240" y="1665000"/>
            <a:ext cx="10645200" cy="700020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3200" spc="-26" strike="noStrike">
                <a:solidFill>
                  <a:schemeClr val="dk1"/>
                </a:solidFill>
                <a:latin typeface="Times New Roman"/>
                <a:ea typeface="Calibri"/>
              </a:rPr>
              <a:t>2. Biến thể mô hình</a:t>
            </a:r>
            <a:endParaRPr b="0" lang="en-US" sz="3200" spc="-1" strike="noStrike">
              <a:solidFill>
                <a:srgbClr val="000000"/>
              </a:solidFill>
              <a:latin typeface="Arial"/>
            </a:endParaRPr>
          </a:p>
          <a:p>
            <a:pPr marL="343080" indent="-343080" defTabSz="914400">
              <a:lnSpc>
                <a:spcPct val="100000"/>
              </a:lnSpc>
              <a:buClr>
                <a:srgbClr val="000000"/>
              </a:buClr>
              <a:buFont typeface="Calibri"/>
              <a:buChar char="-"/>
              <a:tabLst>
                <a:tab algn="l" pos="457200"/>
              </a:tabLst>
            </a:pPr>
            <a:r>
              <a:rPr b="0" lang="vi-VN" sz="3200" spc="-26" strike="noStrike">
                <a:solidFill>
                  <a:schemeClr val="dk1"/>
                </a:solidFill>
                <a:latin typeface="Times New Roman"/>
                <a:ea typeface="Calibri"/>
              </a:rPr>
              <a:t>Chúng em thực hiện cải tiến ở bên phía CNN bằng phương pháp thêm attention vào backbone resnet-101 và sử dụng mô hình CNN được cho là một trong những mô hình mạnh nhất ở thời điểm hiện tại Visual Attention Network kết hơp với LSTM. Cả ba mô hình đểu sử dụng pre-trained trên tập ImageNet(1,2M).</a:t>
            </a:r>
            <a:endParaRPr b="0" lang="en-US" sz="3200" spc="-1" strike="noStrike">
              <a:solidFill>
                <a:srgbClr val="000000"/>
              </a:solidFill>
              <a:latin typeface="Arial"/>
            </a:endParaRPr>
          </a:p>
          <a:p>
            <a:pPr defTabSz="914400">
              <a:lnSpc>
                <a:spcPct val="100000"/>
              </a:lnSpc>
              <a:tabLst>
                <a:tab algn="l" pos="457200"/>
              </a:tabLst>
            </a:pPr>
            <a:r>
              <a:rPr b="0" lang="vi-VN" sz="3200" spc="-26" strike="noStrike">
                <a:solidFill>
                  <a:schemeClr val="dk1"/>
                </a:solidFill>
                <a:latin typeface="Times New Roman"/>
                <a:ea typeface="Calibri"/>
              </a:rPr>
              <a:t>+    ECA-Net + LSTM</a:t>
            </a:r>
            <a:endParaRPr b="0" lang="en-US" sz="3200" spc="-1" strike="noStrike">
              <a:solidFill>
                <a:srgbClr val="000000"/>
              </a:solidFill>
              <a:latin typeface="Arial"/>
            </a:endParaRPr>
          </a:p>
          <a:p>
            <a:pPr defTabSz="914400">
              <a:lnSpc>
                <a:spcPct val="100000"/>
              </a:lnSpc>
              <a:tabLst>
                <a:tab algn="l" pos="457200"/>
              </a:tabLst>
            </a:pPr>
            <a:r>
              <a:rPr b="0" lang="vi-VN" sz="3200" spc="-26" strike="noStrike">
                <a:solidFill>
                  <a:schemeClr val="dk1"/>
                </a:solidFill>
                <a:latin typeface="Times New Roman"/>
                <a:ea typeface="Calibri"/>
              </a:rPr>
              <a:t>+    VAN-B3 + LSTM</a:t>
            </a:r>
            <a:endParaRPr b="0" lang="en-US" sz="32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p:txBody>
      </p:sp>
      <p:sp>
        <p:nvSpPr>
          <p:cNvPr id="289" name="Hộp Văn bản 3"/>
          <p:cNvSpPr/>
          <p:nvPr/>
        </p:nvSpPr>
        <p:spPr>
          <a:xfrm>
            <a:off x="4735800" y="5681880"/>
            <a:ext cx="272628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sp>
        <p:nvSpPr>
          <p:cNvPr id="290" name="Hộp Văn bản 3"/>
          <p:cNvSpPr/>
          <p:nvPr/>
        </p:nvSpPr>
        <p:spPr>
          <a:xfrm>
            <a:off x="1271520" y="6054120"/>
            <a:ext cx="932724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spTree>
  </p:cSld>
  <p:transition spd="slow">
    <p:fade/>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Hình chữ nhật: Góc Tròn 28"/>
          <p:cNvSpPr/>
          <p:nvPr/>
        </p:nvSpPr>
        <p:spPr>
          <a:xfrm>
            <a:off x="-573840" y="-168840"/>
            <a:ext cx="13258440" cy="738468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92" name="Hộp Văn bản 32"/>
          <p:cNvSpPr/>
          <p:nvPr/>
        </p:nvSpPr>
        <p:spPr>
          <a:xfrm>
            <a:off x="3440520" y="425160"/>
            <a:ext cx="52282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293" name="Hình ảnh 41" descr=""/>
          <p:cNvPicPr/>
          <p:nvPr/>
        </p:nvPicPr>
        <p:blipFill>
          <a:blip r:embed="rId1"/>
          <a:stretch/>
        </p:blipFill>
        <p:spPr>
          <a:xfrm>
            <a:off x="849240" y="266040"/>
            <a:ext cx="1090080" cy="1090080"/>
          </a:xfrm>
          <a:prstGeom prst="rect">
            <a:avLst/>
          </a:prstGeom>
          <a:ln w="0">
            <a:noFill/>
          </a:ln>
        </p:spPr>
      </p:pic>
      <p:sp>
        <p:nvSpPr>
          <p:cNvPr id="294" name="Rectangle: Rounded Corners 1"/>
          <p:cNvSpPr/>
          <p:nvPr/>
        </p:nvSpPr>
        <p:spPr>
          <a:xfrm>
            <a:off x="734040" y="1593000"/>
            <a:ext cx="10645200" cy="700020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en-MY" sz="2000" spc="-1" strike="noStrike">
                <a:solidFill>
                  <a:schemeClr val="dk1"/>
                </a:solidFill>
                <a:latin typeface="Times New Roman"/>
                <a:ea typeface="Calibri"/>
              </a:rPr>
              <a:t>2.1 ECA-NET + LSTM</a:t>
            </a:r>
            <a:br>
              <a:rPr sz="2000"/>
            </a:b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p:txBody>
      </p:sp>
      <p:pic>
        <p:nvPicPr>
          <p:cNvPr id="295" name="Picture 4" descr="Diagram&#10;&#10;Description automatically generated"/>
          <p:cNvPicPr/>
          <p:nvPr/>
        </p:nvPicPr>
        <p:blipFill>
          <a:blip r:embed="rId2"/>
          <a:stretch/>
        </p:blipFill>
        <p:spPr>
          <a:xfrm>
            <a:off x="3762360" y="4251600"/>
            <a:ext cx="4136760" cy="2441520"/>
          </a:xfrm>
          <a:prstGeom prst="rect">
            <a:avLst/>
          </a:prstGeom>
          <a:ln w="0">
            <a:noFill/>
          </a:ln>
        </p:spPr>
      </p:pic>
      <p:pic>
        <p:nvPicPr>
          <p:cNvPr id="296" name="Picture 5" descr="Diagram&#10;&#10;Description automatically generated"/>
          <p:cNvPicPr/>
          <p:nvPr/>
        </p:nvPicPr>
        <p:blipFill>
          <a:blip r:embed="rId3"/>
          <a:stretch/>
        </p:blipFill>
        <p:spPr>
          <a:xfrm>
            <a:off x="2050200" y="2094480"/>
            <a:ext cx="7566480" cy="21456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297" name="Hình chữ nhật: Góc Tròn 28"/>
          <p:cNvSpPr/>
          <p:nvPr/>
        </p:nvSpPr>
        <p:spPr>
          <a:xfrm>
            <a:off x="-573840" y="-168840"/>
            <a:ext cx="13258440" cy="738468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298" name="Hộp Văn bản 32"/>
          <p:cNvSpPr/>
          <p:nvPr/>
        </p:nvSpPr>
        <p:spPr>
          <a:xfrm>
            <a:off x="3050640" y="451800"/>
            <a:ext cx="67078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299" name="Hình ảnh 41" descr=""/>
          <p:cNvPicPr/>
          <p:nvPr/>
        </p:nvPicPr>
        <p:blipFill>
          <a:blip r:embed="rId1"/>
          <a:stretch/>
        </p:blipFill>
        <p:spPr>
          <a:xfrm>
            <a:off x="849240" y="266040"/>
            <a:ext cx="1090080" cy="1090080"/>
          </a:xfrm>
          <a:prstGeom prst="rect">
            <a:avLst/>
          </a:prstGeom>
          <a:ln w="0">
            <a:noFill/>
          </a:ln>
        </p:spPr>
      </p:pic>
      <p:sp>
        <p:nvSpPr>
          <p:cNvPr id="300" name="Rectangle: Rounded Corners 1"/>
          <p:cNvSpPr/>
          <p:nvPr/>
        </p:nvSpPr>
        <p:spPr>
          <a:xfrm>
            <a:off x="849240" y="1593000"/>
            <a:ext cx="10645200" cy="700020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000" spc="-26" strike="noStrike">
                <a:solidFill>
                  <a:schemeClr val="dk1"/>
                </a:solidFill>
                <a:latin typeface="Times New Roman"/>
                <a:ea typeface="Calibri"/>
              </a:rPr>
              <a:t>2.2 VAN-B3 + LSTM</a:t>
            </a: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p:txBody>
      </p:sp>
      <p:sp>
        <p:nvSpPr>
          <p:cNvPr id="301" name="Hộp Văn bản 3"/>
          <p:cNvSpPr/>
          <p:nvPr/>
        </p:nvSpPr>
        <p:spPr>
          <a:xfrm>
            <a:off x="4491720" y="5495040"/>
            <a:ext cx="272628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sp>
        <p:nvSpPr>
          <p:cNvPr id="302" name="Hộp Văn bản 3"/>
          <p:cNvSpPr/>
          <p:nvPr/>
        </p:nvSpPr>
        <p:spPr>
          <a:xfrm>
            <a:off x="1271520" y="6054120"/>
            <a:ext cx="932724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pic>
        <p:nvPicPr>
          <p:cNvPr id="303" name="Picture 5" descr="Diagram&#10;&#10;Description automatically generated"/>
          <p:cNvPicPr/>
          <p:nvPr/>
        </p:nvPicPr>
        <p:blipFill>
          <a:blip r:embed="rId2"/>
          <a:stretch/>
        </p:blipFill>
        <p:spPr>
          <a:xfrm>
            <a:off x="2112120" y="2653200"/>
            <a:ext cx="7491240" cy="2283120"/>
          </a:xfrm>
          <a:prstGeom prst="rect">
            <a:avLst/>
          </a:prstGeom>
          <a:ln w="0">
            <a:noFill/>
          </a:ln>
        </p:spPr>
      </p:pic>
      <p:sp>
        <p:nvSpPr>
          <p:cNvPr id="304" name="TextBox 2"/>
          <p:cNvSpPr/>
          <p:nvPr/>
        </p:nvSpPr>
        <p:spPr>
          <a:xfrm>
            <a:off x="1273680" y="5098320"/>
            <a:ext cx="7500960" cy="3945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MY" sz="2000" spc="-1" strike="noStrike">
                <a:solidFill>
                  <a:schemeClr val="dk1"/>
                </a:solidFill>
                <a:latin typeface="Times New Roman"/>
              </a:rPr>
              <a:t>Công thức tính LKA như sau:</a:t>
            </a:r>
            <a:endParaRPr b="0" lang="en-US" sz="2000" spc="-1" strike="noStrike">
              <a:solidFill>
                <a:srgbClr val="000000"/>
              </a:solidFill>
              <a:latin typeface="Arial"/>
            </a:endParaRPr>
          </a:p>
        </p:txBody>
      </p:sp>
      <p:pic>
        <p:nvPicPr>
          <p:cNvPr id="305" name="Picture 6" descr=""/>
          <p:cNvPicPr/>
          <p:nvPr/>
        </p:nvPicPr>
        <p:blipFill>
          <a:blip r:embed="rId3"/>
          <a:stretch/>
        </p:blipFill>
        <p:spPr>
          <a:xfrm>
            <a:off x="2409480" y="5687640"/>
            <a:ext cx="7529760" cy="1247040"/>
          </a:xfrm>
          <a:prstGeom prst="rect">
            <a:avLst/>
          </a:prstGeom>
          <a:ln w="0">
            <a:noFill/>
          </a:ln>
        </p:spPr>
      </p:pic>
    </p:spTree>
  </p:cSld>
  <p:transition spd="slow">
    <p:fade/>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306" name="Hình chữ nhật: Góc Tròn 28"/>
          <p:cNvSpPr/>
          <p:nvPr/>
        </p:nvSpPr>
        <p:spPr>
          <a:xfrm>
            <a:off x="-573840" y="-168840"/>
            <a:ext cx="13258440" cy="738468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07" name="Hộp Văn bản 32"/>
          <p:cNvSpPr/>
          <p:nvPr/>
        </p:nvSpPr>
        <p:spPr>
          <a:xfrm>
            <a:off x="3050640" y="451800"/>
            <a:ext cx="67078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308" name="Hình ảnh 41" descr=""/>
          <p:cNvPicPr/>
          <p:nvPr/>
        </p:nvPicPr>
        <p:blipFill>
          <a:blip r:embed="rId1"/>
          <a:stretch/>
        </p:blipFill>
        <p:spPr>
          <a:xfrm>
            <a:off x="849240" y="266040"/>
            <a:ext cx="1090080" cy="1090080"/>
          </a:xfrm>
          <a:prstGeom prst="rect">
            <a:avLst/>
          </a:prstGeom>
          <a:ln w="0">
            <a:noFill/>
          </a:ln>
        </p:spPr>
      </p:pic>
      <p:sp>
        <p:nvSpPr>
          <p:cNvPr id="309" name="Rectangle: Rounded Corners 1"/>
          <p:cNvSpPr/>
          <p:nvPr/>
        </p:nvSpPr>
        <p:spPr>
          <a:xfrm>
            <a:off x="849240" y="1593000"/>
            <a:ext cx="10645200" cy="700020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000" spc="-26" strike="noStrike">
                <a:solidFill>
                  <a:schemeClr val="dk1"/>
                </a:solidFill>
                <a:latin typeface="Times New Roman"/>
                <a:ea typeface="Calibri"/>
              </a:rPr>
              <a:t>2.2 VAN-B3 + LSTM</a:t>
            </a: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p:txBody>
      </p:sp>
      <p:sp>
        <p:nvSpPr>
          <p:cNvPr id="310" name="Hộp Văn bản 3"/>
          <p:cNvSpPr/>
          <p:nvPr/>
        </p:nvSpPr>
        <p:spPr>
          <a:xfrm>
            <a:off x="4491720" y="5495040"/>
            <a:ext cx="272628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sp>
        <p:nvSpPr>
          <p:cNvPr id="311" name="Hộp Văn bản 3"/>
          <p:cNvSpPr/>
          <p:nvPr/>
        </p:nvSpPr>
        <p:spPr>
          <a:xfrm>
            <a:off x="969480" y="6226560"/>
            <a:ext cx="932724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1" lang="vi-VN" sz="1800" spc="-1" strike="noStrike">
              <a:solidFill>
                <a:schemeClr val="dk1"/>
              </a:solidFill>
              <a:latin typeface="Times New Roman"/>
            </a:endParaRPr>
          </a:p>
        </p:txBody>
      </p:sp>
      <p:sp>
        <p:nvSpPr>
          <p:cNvPr id="312" name="TextBox 2"/>
          <p:cNvSpPr/>
          <p:nvPr/>
        </p:nvSpPr>
        <p:spPr>
          <a:xfrm>
            <a:off x="1273680" y="5098320"/>
            <a:ext cx="7500960" cy="3988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MY" sz="2000" spc="-1" strike="noStrike">
              <a:solidFill>
                <a:schemeClr val="dk1"/>
              </a:solidFill>
              <a:latin typeface="Times New Roman"/>
            </a:endParaRPr>
          </a:p>
        </p:txBody>
      </p:sp>
      <p:pic>
        <p:nvPicPr>
          <p:cNvPr id="313" name="Picture 7" descr="Diagram&#10;&#10;Description automatically generated"/>
          <p:cNvPicPr/>
          <p:nvPr/>
        </p:nvPicPr>
        <p:blipFill>
          <a:blip r:embed="rId2"/>
          <a:stretch/>
        </p:blipFill>
        <p:spPr>
          <a:xfrm>
            <a:off x="1058040" y="2654640"/>
            <a:ext cx="3446640" cy="4106880"/>
          </a:xfrm>
          <a:prstGeom prst="rect">
            <a:avLst/>
          </a:prstGeom>
          <a:ln w="0">
            <a:noFill/>
          </a:ln>
        </p:spPr>
      </p:pic>
      <p:pic>
        <p:nvPicPr>
          <p:cNvPr id="314" name="Picture 8" descr="Table&#10;&#10;Description automatically generated"/>
          <p:cNvPicPr/>
          <p:nvPr/>
        </p:nvPicPr>
        <p:blipFill>
          <a:blip r:embed="rId3"/>
          <a:stretch/>
        </p:blipFill>
        <p:spPr>
          <a:xfrm>
            <a:off x="4681440" y="3549240"/>
            <a:ext cx="6451560" cy="1943640"/>
          </a:xfrm>
          <a:prstGeom prst="rect">
            <a:avLst/>
          </a:prstGeom>
          <a:ln w="0">
            <a:noFill/>
          </a:ln>
        </p:spPr>
      </p:pic>
    </p:spTree>
  </p:cSld>
  <p:transition spd="slow">
    <p:fade/>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315" name="Hình chữ nhật: Góc Tròn 28"/>
          <p:cNvSpPr/>
          <p:nvPr/>
        </p:nvSpPr>
        <p:spPr>
          <a:xfrm>
            <a:off x="-573840" y="-168840"/>
            <a:ext cx="13258440" cy="738468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16" name="Hộp Văn bản 32"/>
          <p:cNvSpPr/>
          <p:nvPr/>
        </p:nvSpPr>
        <p:spPr>
          <a:xfrm>
            <a:off x="3050640" y="451800"/>
            <a:ext cx="67078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Xây dựng mô hình</a:t>
            </a:r>
            <a:endParaRPr b="0" lang="en-US" sz="4400" spc="-1" strike="noStrike">
              <a:solidFill>
                <a:srgbClr val="000000"/>
              </a:solidFill>
              <a:latin typeface="Arial"/>
            </a:endParaRPr>
          </a:p>
        </p:txBody>
      </p:sp>
      <p:pic>
        <p:nvPicPr>
          <p:cNvPr id="317" name="Hình ảnh 41" descr=""/>
          <p:cNvPicPr/>
          <p:nvPr/>
        </p:nvPicPr>
        <p:blipFill>
          <a:blip r:embed="rId1"/>
          <a:stretch/>
        </p:blipFill>
        <p:spPr>
          <a:xfrm>
            <a:off x="849240" y="266040"/>
            <a:ext cx="1090080" cy="1090080"/>
          </a:xfrm>
          <a:prstGeom prst="rect">
            <a:avLst/>
          </a:prstGeom>
          <a:ln w="0">
            <a:noFill/>
          </a:ln>
        </p:spPr>
      </p:pic>
      <p:sp>
        <p:nvSpPr>
          <p:cNvPr id="318" name="Rectangle: Rounded Corners 1"/>
          <p:cNvSpPr/>
          <p:nvPr/>
        </p:nvSpPr>
        <p:spPr>
          <a:xfrm>
            <a:off x="849240" y="1593000"/>
            <a:ext cx="10645200" cy="700020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000" spc="-26" strike="noStrike">
                <a:solidFill>
                  <a:schemeClr val="dk1"/>
                </a:solidFill>
                <a:latin typeface="Times New Roman"/>
              </a:rPr>
              <a:t>3. So sánh các mô hình Encoder</a:t>
            </a:r>
            <a:endParaRPr b="0" lang="en-US" sz="2000" spc="-1" strike="noStrike">
              <a:solidFill>
                <a:srgbClr val="000000"/>
              </a:solidFill>
              <a:latin typeface="Arial"/>
            </a:endParaRPr>
          </a:p>
          <a:p>
            <a:pPr defTabSz="914400">
              <a:lnSpc>
                <a:spcPct val="100000"/>
              </a:lnSpc>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a:p>
            <a:pPr defTabSz="914400">
              <a:lnSpc>
                <a:spcPct val="100000"/>
              </a:lnSpc>
              <a:spcBef>
                <a:spcPts val="1800"/>
              </a:spcBef>
              <a:tabLst>
                <a:tab algn="l" pos="457200"/>
              </a:tabLst>
            </a:pPr>
            <a:endParaRPr b="0" lang="en-US" sz="2000" spc="-1" strike="noStrike">
              <a:solidFill>
                <a:srgbClr val="000000"/>
              </a:solidFill>
              <a:latin typeface="Arial"/>
            </a:endParaRPr>
          </a:p>
        </p:txBody>
      </p:sp>
      <p:sp>
        <p:nvSpPr>
          <p:cNvPr id="319" name="Hộp Văn bản 3"/>
          <p:cNvSpPr/>
          <p:nvPr/>
        </p:nvSpPr>
        <p:spPr>
          <a:xfrm>
            <a:off x="4491720" y="5495040"/>
            <a:ext cx="272628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vi-VN" sz="1800" spc="-1" strike="noStrike">
              <a:solidFill>
                <a:schemeClr val="dk1"/>
              </a:solidFill>
              <a:latin typeface="Times New Roman"/>
            </a:endParaRPr>
          </a:p>
        </p:txBody>
      </p:sp>
      <p:sp>
        <p:nvSpPr>
          <p:cNvPr id="320" name="Hộp Văn bản 3"/>
          <p:cNvSpPr/>
          <p:nvPr/>
        </p:nvSpPr>
        <p:spPr>
          <a:xfrm>
            <a:off x="969480" y="6226560"/>
            <a:ext cx="932724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1" lang="vi-VN" sz="1800" spc="-1" strike="noStrike">
              <a:solidFill>
                <a:schemeClr val="dk1"/>
              </a:solidFill>
              <a:latin typeface="Times New Roman"/>
            </a:endParaRPr>
          </a:p>
        </p:txBody>
      </p:sp>
      <p:sp>
        <p:nvSpPr>
          <p:cNvPr id="321" name="TextBox 2"/>
          <p:cNvSpPr/>
          <p:nvPr/>
        </p:nvSpPr>
        <p:spPr>
          <a:xfrm>
            <a:off x="1273680" y="5098320"/>
            <a:ext cx="7500960" cy="3988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MY" sz="2000" spc="-1" strike="noStrike">
              <a:solidFill>
                <a:schemeClr val="dk1"/>
              </a:solidFill>
              <a:latin typeface="Times New Roman"/>
            </a:endParaRPr>
          </a:p>
        </p:txBody>
      </p:sp>
      <p:pic>
        <p:nvPicPr>
          <p:cNvPr id="322" name="Picture 5" descr=""/>
          <p:cNvPicPr/>
          <p:nvPr/>
        </p:nvPicPr>
        <p:blipFill>
          <a:blip r:embed="rId2"/>
          <a:stretch/>
        </p:blipFill>
        <p:spPr>
          <a:xfrm>
            <a:off x="2021400" y="2547360"/>
            <a:ext cx="8061840" cy="3789000"/>
          </a:xfrm>
          <a:prstGeom prst="rect">
            <a:avLst/>
          </a:prstGeom>
          <a:ln w="0">
            <a:noFill/>
          </a:ln>
        </p:spPr>
      </p:pic>
    </p:spTree>
  </p:cSld>
  <p:transition spd="slow">
    <p:fade/>
  </p:transition>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5">
            <a:lumMod val="20000"/>
            <a:lumOff val="80000"/>
          </a:schemeClr>
        </a:solidFill>
      </p:bgPr>
    </p:bg>
    <p:spTree>
      <p:nvGrpSpPr>
        <p:cNvPr id="1" name=""/>
        <p:cNvGrpSpPr/>
        <p:nvPr/>
      </p:nvGrpSpPr>
      <p:grpSpPr>
        <a:xfrm>
          <a:off x="0" y="0"/>
          <a:ext cx="0" cy="0"/>
          <a:chOff x="0" y="0"/>
          <a:chExt cx="0" cy="0"/>
        </a:xfrm>
      </p:grpSpPr>
      <p:sp>
        <p:nvSpPr>
          <p:cNvPr id="323" name="Hình Bầu dục 3"/>
          <p:cNvSpPr/>
          <p:nvPr/>
        </p:nvSpPr>
        <p:spPr>
          <a:xfrm rot="8847000">
            <a:off x="21434400" y="-1536480"/>
            <a:ext cx="11057760" cy="10842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24" name="Hình Bầu dục 5"/>
          <p:cNvSpPr/>
          <p:nvPr/>
        </p:nvSpPr>
        <p:spPr>
          <a:xfrm rot="8847000">
            <a:off x="25840800" y="117000"/>
            <a:ext cx="1644840" cy="16531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25" name="Hình Bầu dục 7"/>
          <p:cNvSpPr/>
          <p:nvPr/>
        </p:nvSpPr>
        <p:spPr>
          <a:xfrm rot="8847000">
            <a:off x="16615800" y="3681720"/>
            <a:ext cx="1659600" cy="16300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326" name="Kiểu 3D 9" descr="Laptop - Windows menu"/>
          <p:cNvPicPr/>
          <p:nvPr/>
        </p:nvPicPr>
        <p:blipFill>
          <a:blip r:embed="rId1"/>
          <a:stretch/>
        </p:blipFill>
        <p:spPr>
          <a:xfrm>
            <a:off x="18587880" y="129960"/>
            <a:ext cx="5982480" cy="4802760"/>
          </a:xfrm>
          <a:prstGeom prst="rect">
            <a:avLst/>
          </a:prstGeom>
          <a:ln w="0">
            <a:noFill/>
          </a:ln>
        </p:spPr>
      </p:pic>
      <p:sp>
        <p:nvSpPr>
          <p:cNvPr id="327" name="Hình Bầu dục 13"/>
          <p:cNvSpPr/>
          <p:nvPr/>
        </p:nvSpPr>
        <p:spPr>
          <a:xfrm rot="8847000">
            <a:off x="26493840" y="3972600"/>
            <a:ext cx="2106720" cy="210096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28" name="Hình chữ nhật: Góc Tròn 15"/>
          <p:cNvSpPr/>
          <p:nvPr/>
        </p:nvSpPr>
        <p:spPr>
          <a:xfrm>
            <a:off x="408240" y="171648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329" name="Hộp Văn bản 17"/>
          <p:cNvSpPr/>
          <p:nvPr/>
        </p:nvSpPr>
        <p:spPr>
          <a:xfrm>
            <a:off x="1278360" y="1906200"/>
            <a:ext cx="765396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lt1"/>
                </a:solidFill>
                <a:latin typeface="Arial"/>
                <a:ea typeface="Calibri"/>
              </a:rPr>
              <a:t>So sánh khả năng mô tả ảnh giữa các mô hình</a:t>
            </a:r>
            <a:endParaRPr b="0" lang="en-US" sz="2800" spc="-1" strike="noStrike">
              <a:solidFill>
                <a:srgbClr val="000000"/>
              </a:solidFill>
              <a:latin typeface="Arial"/>
            </a:endParaRPr>
          </a:p>
        </p:txBody>
      </p:sp>
      <p:pic>
        <p:nvPicPr>
          <p:cNvPr id="330" name="Hình ảnh 19" descr="Ảnh có chứa đồ họa véc-tơ&#10;&#10;Mô tả được tạo tự động"/>
          <p:cNvPicPr/>
          <p:nvPr/>
        </p:nvPicPr>
        <p:blipFill>
          <a:blip r:embed="rId2"/>
          <a:stretch/>
        </p:blipFill>
        <p:spPr>
          <a:xfrm>
            <a:off x="546840" y="1906200"/>
            <a:ext cx="795600" cy="795600"/>
          </a:xfrm>
          <a:prstGeom prst="rect">
            <a:avLst/>
          </a:prstGeom>
          <a:ln w="0">
            <a:noFill/>
          </a:ln>
        </p:spPr>
      </p:pic>
      <p:sp>
        <p:nvSpPr>
          <p:cNvPr id="331" name="Hình chữ nhật: Góc Tròn 21"/>
          <p:cNvSpPr/>
          <p:nvPr/>
        </p:nvSpPr>
        <p:spPr>
          <a:xfrm>
            <a:off x="408240" y="3884040"/>
            <a:ext cx="3714840" cy="238248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32" name="Hộp Văn bản 23"/>
          <p:cNvSpPr/>
          <p:nvPr/>
        </p:nvSpPr>
        <p:spPr>
          <a:xfrm>
            <a:off x="1063440" y="5369760"/>
            <a:ext cx="220824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LSTM</a:t>
            </a:r>
            <a:endParaRPr b="0" lang="en-US" sz="2800" spc="-1" strike="noStrike">
              <a:solidFill>
                <a:srgbClr val="000000"/>
              </a:solidFill>
              <a:latin typeface="Arial"/>
            </a:endParaRPr>
          </a:p>
        </p:txBody>
      </p:sp>
      <p:pic>
        <p:nvPicPr>
          <p:cNvPr id="333" name="Hình ảnh 25" descr="Ảnh có chứa văn bản, mẫu họa, đồ họa véc-tơ&#10;&#10;Mô tả được tự động tạo"/>
          <p:cNvPicPr/>
          <p:nvPr/>
        </p:nvPicPr>
        <p:blipFill>
          <a:blip r:embed="rId3"/>
          <a:stretch/>
        </p:blipFill>
        <p:spPr>
          <a:xfrm>
            <a:off x="1575720" y="4058640"/>
            <a:ext cx="1183320" cy="1183320"/>
          </a:xfrm>
          <a:prstGeom prst="rect">
            <a:avLst/>
          </a:prstGeom>
          <a:ln w="0">
            <a:noFill/>
          </a:ln>
        </p:spPr>
      </p:pic>
      <p:sp>
        <p:nvSpPr>
          <p:cNvPr id="334" name="Hình chữ nhật: Góc Tròn 36"/>
          <p:cNvSpPr/>
          <p:nvPr/>
        </p:nvSpPr>
        <p:spPr>
          <a:xfrm>
            <a:off x="4438440" y="3880440"/>
            <a:ext cx="3567240" cy="238644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35" name="Hộp Văn bản 39"/>
          <p:cNvSpPr/>
          <p:nvPr/>
        </p:nvSpPr>
        <p:spPr>
          <a:xfrm>
            <a:off x="5168520" y="5220720"/>
            <a:ext cx="211644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Xây dựng mô hình</a:t>
            </a:r>
            <a:endParaRPr b="0" lang="en-US" sz="2800" spc="-1" strike="noStrike">
              <a:solidFill>
                <a:srgbClr val="000000"/>
              </a:solidFill>
              <a:latin typeface="Arial"/>
            </a:endParaRPr>
          </a:p>
        </p:txBody>
      </p:sp>
      <p:pic>
        <p:nvPicPr>
          <p:cNvPr id="336" name="Hình ảnh 42" descr="Ảnh có chứa văn bản, mẫu họa&#10;&#10;Mô tả được tự động tạo"/>
          <p:cNvPicPr/>
          <p:nvPr/>
        </p:nvPicPr>
        <p:blipFill>
          <a:blip r:embed="rId4"/>
          <a:stretch/>
        </p:blipFill>
        <p:spPr>
          <a:xfrm>
            <a:off x="5681880" y="4061160"/>
            <a:ext cx="1090080" cy="1090080"/>
          </a:xfrm>
          <a:prstGeom prst="rect">
            <a:avLst/>
          </a:prstGeom>
          <a:ln w="0">
            <a:noFill/>
          </a:ln>
        </p:spPr>
      </p:pic>
      <p:sp>
        <p:nvSpPr>
          <p:cNvPr id="337" name="Hình chữ nhật: Góc Tròn 45"/>
          <p:cNvSpPr/>
          <p:nvPr/>
        </p:nvSpPr>
        <p:spPr>
          <a:xfrm>
            <a:off x="8327880" y="3886560"/>
            <a:ext cx="3571200" cy="23749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38" name="Hộp Văn bản 48"/>
          <p:cNvSpPr/>
          <p:nvPr/>
        </p:nvSpPr>
        <p:spPr>
          <a:xfrm>
            <a:off x="8930160" y="5225760"/>
            <a:ext cx="237312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mô hình</a:t>
            </a:r>
            <a:endParaRPr b="0" lang="en-US" sz="2800" spc="-1" strike="noStrike">
              <a:solidFill>
                <a:srgbClr val="000000"/>
              </a:solidFill>
              <a:latin typeface="Arial"/>
            </a:endParaRPr>
          </a:p>
        </p:txBody>
      </p:sp>
      <p:pic>
        <p:nvPicPr>
          <p:cNvPr id="339" name="Hình ảnh 50" descr=""/>
          <p:cNvPicPr/>
          <p:nvPr/>
        </p:nvPicPr>
        <p:blipFill>
          <a:blip r:embed="rId5"/>
          <a:stretch/>
        </p:blipFill>
        <p:spPr>
          <a:xfrm>
            <a:off x="9591840" y="4104000"/>
            <a:ext cx="1050120" cy="1050120"/>
          </a:xfrm>
          <a:prstGeom prst="rect">
            <a:avLst/>
          </a:prstGeom>
          <a:ln w="0">
            <a:noFill/>
          </a:ln>
        </p:spPr>
      </p:pic>
      <p:sp>
        <p:nvSpPr>
          <p:cNvPr id="340" name="Hộp Văn bản 52"/>
          <p:cNvSpPr/>
          <p:nvPr/>
        </p:nvSpPr>
        <p:spPr>
          <a:xfrm>
            <a:off x="1876320" y="63720"/>
            <a:ext cx="8443440" cy="1735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438afe"/>
                </a:solidFill>
                <a:latin typeface="Arial"/>
              </a:rPr>
              <a:t>Advanced Reading </a:t>
            </a:r>
            <a:endParaRPr b="0" lang="en-US" sz="5400" spc="-1" strike="noStrike">
              <a:solidFill>
                <a:srgbClr val="000000"/>
              </a:solidFill>
              <a:latin typeface="Arial"/>
            </a:endParaRPr>
          </a:p>
          <a:p>
            <a:pPr algn="ctr" defTabSz="914400">
              <a:lnSpc>
                <a:spcPct val="100000"/>
              </a:lnSpc>
            </a:pPr>
            <a:r>
              <a:rPr b="1" lang="en-US" sz="5400" spc="-1" strike="noStrike">
                <a:solidFill>
                  <a:srgbClr val="438afe"/>
                </a:solidFill>
                <a:latin typeface="Arial"/>
              </a:rPr>
              <a:t>in Computer Vision</a:t>
            </a:r>
            <a:endParaRPr b="0" lang="en-US" sz="5400" spc="-1" strike="noStrike">
              <a:solidFill>
                <a:srgbClr val="000000"/>
              </a:solidFill>
              <a:latin typeface="Arial"/>
            </a:endParaRPr>
          </a:p>
        </p:txBody>
      </p:sp>
    </p:spTree>
  </p:cSld>
  <p:transition spd="slow" advTm="0">
    <p:fade/>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Hình chữ nhật: Góc Tròn 29"/>
          <p:cNvSpPr/>
          <p:nvPr/>
        </p:nvSpPr>
        <p:spPr>
          <a:xfrm>
            <a:off x="-265320" y="-3175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42" name="Hộp Văn bản 33"/>
          <p:cNvSpPr/>
          <p:nvPr/>
        </p:nvSpPr>
        <p:spPr>
          <a:xfrm>
            <a:off x="2132280" y="-83520"/>
            <a:ext cx="80254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Mô tả tập dữ liệu</a:t>
            </a:r>
            <a:endParaRPr b="0" lang="en-US" sz="4400" spc="-1" strike="noStrike">
              <a:solidFill>
                <a:srgbClr val="000000"/>
              </a:solidFill>
              <a:latin typeface="Arial"/>
            </a:endParaRPr>
          </a:p>
        </p:txBody>
      </p:sp>
      <p:pic>
        <p:nvPicPr>
          <p:cNvPr id="343" name="Hình ảnh 44" descr=""/>
          <p:cNvPicPr/>
          <p:nvPr/>
        </p:nvPicPr>
        <p:blipFill>
          <a:blip r:embed="rId1"/>
          <a:stretch/>
        </p:blipFill>
        <p:spPr>
          <a:xfrm>
            <a:off x="94680" y="-79560"/>
            <a:ext cx="1050120" cy="1050120"/>
          </a:xfrm>
          <a:prstGeom prst="rect">
            <a:avLst/>
          </a:prstGeom>
          <a:ln w="0">
            <a:noFill/>
          </a:ln>
        </p:spPr>
      </p:pic>
      <p:sp>
        <p:nvSpPr>
          <p:cNvPr id="344" name="Rectangle: Rounded Corners 1"/>
          <p:cNvSpPr/>
          <p:nvPr/>
        </p:nvSpPr>
        <p:spPr>
          <a:xfrm>
            <a:off x="366480" y="973080"/>
            <a:ext cx="11486880" cy="603072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7000"/>
              </a:lnSpc>
              <a:spcAft>
                <a:spcPts val="799"/>
              </a:spcAft>
            </a:pPr>
            <a:r>
              <a:rPr b="0" lang="en-US" sz="3600" spc="-1" strike="noStrike">
                <a:solidFill>
                  <a:schemeClr val="dk1"/>
                </a:solidFill>
                <a:latin typeface="Times New Roman"/>
                <a:ea typeface="Calibri"/>
              </a:rPr>
              <a:t>1, Mô tả tập dữ liệu dùng để huấn luyện</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ea typeface="Calibri"/>
              </a:rPr>
              <a:t>Sử dụng tập dữ liệu COCO 2014 sử dụng cho việc gán nhãn ảnh.Tổng có 91 các loại vật thể khác nhau,trung bình 3.5 lớp trong mỗi ảnh.</a:t>
            </a:r>
            <a:endParaRPr b="0" lang="en-US" sz="3600" spc="-1" strike="noStrike">
              <a:solidFill>
                <a:srgbClr val="000000"/>
              </a:solidFill>
              <a:latin typeface="Arial"/>
            </a:endParaRPr>
          </a:p>
          <a:p>
            <a:pPr marL="571680" indent="-571680" defTabSz="914400">
              <a:lnSpc>
                <a:spcPct val="107000"/>
              </a:lnSpc>
              <a:spcAft>
                <a:spcPts val="799"/>
              </a:spcAft>
              <a:buClr>
                <a:srgbClr val="000000"/>
              </a:buClr>
              <a:buFont typeface="Calibri"/>
              <a:buChar char="-"/>
            </a:pPr>
            <a:r>
              <a:rPr b="0" lang="en-US" sz="3600" spc="-1" strike="noStrike">
                <a:solidFill>
                  <a:schemeClr val="dk1"/>
                </a:solidFill>
                <a:latin typeface="Times New Roman"/>
                <a:ea typeface="Calibri"/>
              </a:rPr>
              <a:t>Gồm 82,783 ảnh dùng để huấn luyện, 413780 câu mô tả</a:t>
            </a:r>
            <a:endParaRPr b="0" lang="en-US" sz="3600" spc="-1" strike="noStrike">
              <a:solidFill>
                <a:srgbClr val="000000"/>
              </a:solidFill>
              <a:latin typeface="Arial"/>
            </a:endParaRPr>
          </a:p>
          <a:p>
            <a:pPr marL="571680" indent="-571680" defTabSz="914400">
              <a:lnSpc>
                <a:spcPct val="107000"/>
              </a:lnSpc>
              <a:spcAft>
                <a:spcPts val="799"/>
              </a:spcAft>
              <a:buClr>
                <a:srgbClr val="000000"/>
              </a:buClr>
              <a:buFont typeface="Calibri"/>
              <a:buChar char="-"/>
            </a:pPr>
            <a:r>
              <a:rPr b="0" lang="en-US" sz="3600" spc="-1" strike="noStrike">
                <a:solidFill>
                  <a:schemeClr val="dk1"/>
                </a:solidFill>
                <a:latin typeface="Times New Roman"/>
                <a:ea typeface="Calibri"/>
              </a:rPr>
              <a:t>40,775 ảnh dùng để đánh giá, 203875 câu mô tả</a:t>
            </a:r>
            <a:endParaRPr b="0" lang="en-US" sz="3600" spc="-1" strike="noStrike">
              <a:solidFill>
                <a:srgbClr val="000000"/>
              </a:solidFill>
              <a:latin typeface="Arial"/>
            </a:endParaRPr>
          </a:p>
          <a:p>
            <a:pPr defTabSz="914400">
              <a:lnSpc>
                <a:spcPct val="107000"/>
              </a:lnSpc>
              <a:spcAft>
                <a:spcPts val="799"/>
              </a:spcAft>
            </a:pPr>
            <a:endParaRPr b="0" lang="en-US" sz="3600" spc="-1" strike="noStrike">
              <a:solidFill>
                <a:srgbClr val="000000"/>
              </a:solidFill>
              <a:latin typeface="Arial"/>
            </a:endParaRPr>
          </a:p>
          <a:p>
            <a:pPr algn="ctr" defTabSz="914400">
              <a:lnSpc>
                <a:spcPct val="107000"/>
              </a:lnSpc>
              <a:spcAft>
                <a:spcPts val="799"/>
              </a:spcAft>
            </a:pPr>
            <a:r>
              <a:rPr b="0" lang="en-US" sz="2400" spc="-1" strike="noStrike">
                <a:solidFill>
                  <a:schemeClr val="lt1"/>
                </a:solidFill>
                <a:latin typeface="Calibri"/>
                <a:ea typeface="Calibri"/>
              </a:rPr>
              <a:t> </a:t>
            </a:r>
            <a:r>
              <a:rPr b="0" lang="en-US" sz="2400" spc="-1" strike="noStrike">
                <a:solidFill>
                  <a:schemeClr val="lt1"/>
                </a:solidFill>
                <a:latin typeface="Calibri"/>
                <a:ea typeface="Calibri"/>
              </a:rPr>
              <a:t>gradient.</a:t>
            </a:r>
            <a:r>
              <a:rPr b="1" lang="en-US" sz="2400" spc="-1" strike="noStrike">
                <a:solidFill>
                  <a:schemeClr val="dk1"/>
                </a:solidFill>
                <a:latin typeface="Times New Roman"/>
                <a:ea typeface="Calibri"/>
              </a:rPr>
              <a:t> </a:t>
            </a: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3"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algn="ctr"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68" name="Hình Bầu dục 5"/>
          <p:cNvSpPr/>
          <p:nvPr/>
        </p:nvSpPr>
        <p:spPr>
          <a:xfrm rot="8847000">
            <a:off x="21434400" y="-1536480"/>
            <a:ext cx="11057760" cy="10842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69" name="Hình Bầu dục 27"/>
          <p:cNvSpPr/>
          <p:nvPr/>
        </p:nvSpPr>
        <p:spPr>
          <a:xfrm rot="8847000">
            <a:off x="25840800" y="117000"/>
            <a:ext cx="1644840" cy="16531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70" name="Hình Bầu dục 24"/>
          <p:cNvSpPr/>
          <p:nvPr/>
        </p:nvSpPr>
        <p:spPr>
          <a:xfrm rot="8847000">
            <a:off x="16615800" y="3681720"/>
            <a:ext cx="1659600" cy="16300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71" name="Kiểu 3D 4" descr="Laptop - Windows menu"/>
          <p:cNvPicPr/>
          <p:nvPr/>
        </p:nvPicPr>
        <p:blipFill>
          <a:blip r:embed="rId1"/>
          <a:stretch/>
        </p:blipFill>
        <p:spPr>
          <a:xfrm>
            <a:off x="18587880" y="129960"/>
            <a:ext cx="5982480" cy="4802760"/>
          </a:xfrm>
          <a:prstGeom prst="rect">
            <a:avLst/>
          </a:prstGeom>
          <a:ln w="0">
            <a:noFill/>
          </a:ln>
        </p:spPr>
      </p:pic>
      <p:sp>
        <p:nvSpPr>
          <p:cNvPr id="72" name="Hình Bầu dục 23"/>
          <p:cNvSpPr/>
          <p:nvPr/>
        </p:nvSpPr>
        <p:spPr>
          <a:xfrm rot="8847000">
            <a:off x="26493840" y="3972600"/>
            <a:ext cx="2106720" cy="210096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73" name="Hình chữ nhật: Góc Tròn 11"/>
          <p:cNvSpPr/>
          <p:nvPr/>
        </p:nvSpPr>
        <p:spPr>
          <a:xfrm>
            <a:off x="408240" y="171648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74" name="Hộp Văn bản 12"/>
          <p:cNvSpPr/>
          <p:nvPr/>
        </p:nvSpPr>
        <p:spPr>
          <a:xfrm>
            <a:off x="1278360" y="1906200"/>
            <a:ext cx="339732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lt1"/>
                </a:solidFill>
                <a:latin typeface="Arial"/>
              </a:rPr>
              <a:t>Xây dựng mô hình sinh mô tả ảnh</a:t>
            </a:r>
            <a:endParaRPr b="0" lang="en-US" sz="2800" spc="-1" strike="noStrike">
              <a:solidFill>
                <a:srgbClr val="000000"/>
              </a:solidFill>
              <a:latin typeface="Arial"/>
            </a:endParaRPr>
          </a:p>
        </p:txBody>
      </p:sp>
      <p:pic>
        <p:nvPicPr>
          <p:cNvPr id="75" name="Hình ảnh 35" descr="Ảnh có chứa đồ họa véc-tơ&#10;&#10;Mô tả được tạo tự động"/>
          <p:cNvPicPr/>
          <p:nvPr/>
        </p:nvPicPr>
        <p:blipFill>
          <a:blip r:embed="rId2"/>
          <a:stretch/>
        </p:blipFill>
        <p:spPr>
          <a:xfrm>
            <a:off x="546840" y="1906200"/>
            <a:ext cx="795600" cy="795600"/>
          </a:xfrm>
          <a:prstGeom prst="rect">
            <a:avLst/>
          </a:prstGeom>
          <a:ln w="0">
            <a:noFill/>
          </a:ln>
        </p:spPr>
      </p:pic>
      <p:sp>
        <p:nvSpPr>
          <p:cNvPr id="76" name="Hình chữ nhật: Góc Tròn 26"/>
          <p:cNvSpPr/>
          <p:nvPr/>
        </p:nvSpPr>
        <p:spPr>
          <a:xfrm>
            <a:off x="408240" y="3835440"/>
            <a:ext cx="3726000" cy="237492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77" name="Hộp Văn bản 31"/>
          <p:cNvSpPr/>
          <p:nvPr/>
        </p:nvSpPr>
        <p:spPr>
          <a:xfrm>
            <a:off x="405360" y="5281920"/>
            <a:ext cx="37260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LSTM</a:t>
            </a:r>
            <a:endParaRPr b="0" lang="en-US" sz="2800" spc="-1" strike="noStrike">
              <a:solidFill>
                <a:srgbClr val="000000"/>
              </a:solidFill>
              <a:latin typeface="Arial"/>
            </a:endParaRPr>
          </a:p>
        </p:txBody>
      </p:sp>
      <p:pic>
        <p:nvPicPr>
          <p:cNvPr id="78" name="Hình ảnh 38" descr=""/>
          <p:cNvPicPr/>
          <p:nvPr/>
        </p:nvPicPr>
        <p:blipFill>
          <a:blip r:embed="rId3"/>
          <a:stretch/>
        </p:blipFill>
        <p:spPr>
          <a:xfrm>
            <a:off x="1621800" y="4095720"/>
            <a:ext cx="1183320" cy="1183320"/>
          </a:xfrm>
          <a:prstGeom prst="rect">
            <a:avLst/>
          </a:prstGeom>
          <a:ln w="0">
            <a:noFill/>
          </a:ln>
        </p:spPr>
      </p:pic>
      <p:sp>
        <p:nvSpPr>
          <p:cNvPr id="79" name="Hình chữ nhật: Góc Tròn 28"/>
          <p:cNvSpPr/>
          <p:nvPr/>
        </p:nvSpPr>
        <p:spPr>
          <a:xfrm>
            <a:off x="4446360" y="3815280"/>
            <a:ext cx="3547080" cy="239544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80" name="Hộp Văn bản 32"/>
          <p:cNvSpPr/>
          <p:nvPr/>
        </p:nvSpPr>
        <p:spPr>
          <a:xfrm>
            <a:off x="5163120" y="5092920"/>
            <a:ext cx="211320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Xây dựng mô hình</a:t>
            </a:r>
            <a:endParaRPr b="0" lang="en-US" sz="2800" spc="-1" strike="noStrike">
              <a:solidFill>
                <a:srgbClr val="000000"/>
              </a:solidFill>
              <a:latin typeface="Arial"/>
            </a:endParaRPr>
          </a:p>
        </p:txBody>
      </p:sp>
      <p:pic>
        <p:nvPicPr>
          <p:cNvPr id="81" name="Hình ảnh 41" descr=""/>
          <p:cNvPicPr/>
          <p:nvPr/>
        </p:nvPicPr>
        <p:blipFill>
          <a:blip r:embed="rId4"/>
          <a:stretch/>
        </p:blipFill>
        <p:spPr>
          <a:xfrm>
            <a:off x="5674680" y="4001760"/>
            <a:ext cx="1090080" cy="1090080"/>
          </a:xfrm>
          <a:prstGeom prst="rect">
            <a:avLst/>
          </a:prstGeom>
          <a:ln w="0">
            <a:noFill/>
          </a:ln>
        </p:spPr>
      </p:pic>
      <p:sp>
        <p:nvSpPr>
          <p:cNvPr id="82" name="Hình chữ nhật: Góc Tròn 29"/>
          <p:cNvSpPr/>
          <p:nvPr/>
        </p:nvSpPr>
        <p:spPr>
          <a:xfrm>
            <a:off x="8305200" y="3835440"/>
            <a:ext cx="3589560" cy="23749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83" name="Hộp Văn bản 33"/>
          <p:cNvSpPr/>
          <p:nvPr/>
        </p:nvSpPr>
        <p:spPr>
          <a:xfrm>
            <a:off x="8864280" y="5092920"/>
            <a:ext cx="257004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mô hình</a:t>
            </a:r>
            <a:endParaRPr b="0" lang="en-US" sz="2800" spc="-1" strike="noStrike">
              <a:solidFill>
                <a:srgbClr val="000000"/>
              </a:solidFill>
              <a:latin typeface="Arial"/>
            </a:endParaRPr>
          </a:p>
        </p:txBody>
      </p:sp>
      <p:pic>
        <p:nvPicPr>
          <p:cNvPr id="84" name="Hình ảnh 44" descr=""/>
          <p:cNvPicPr/>
          <p:nvPr/>
        </p:nvPicPr>
        <p:blipFill>
          <a:blip r:embed="rId5"/>
          <a:stretch/>
        </p:blipFill>
        <p:spPr>
          <a:xfrm>
            <a:off x="9578160" y="4042800"/>
            <a:ext cx="1050120" cy="1050120"/>
          </a:xfrm>
          <a:prstGeom prst="rect">
            <a:avLst/>
          </a:prstGeom>
          <a:ln w="0">
            <a:noFill/>
          </a:ln>
        </p:spPr>
      </p:pic>
      <p:sp>
        <p:nvSpPr>
          <p:cNvPr id="85" name="Hộp Văn bản 1"/>
          <p:cNvSpPr/>
          <p:nvPr/>
        </p:nvSpPr>
        <p:spPr>
          <a:xfrm>
            <a:off x="408240" y="42840"/>
            <a:ext cx="11489400" cy="1735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438afe"/>
                </a:solidFill>
                <a:latin typeface="Arial"/>
              </a:rPr>
              <a:t>Advanced Reading </a:t>
            </a:r>
            <a:endParaRPr b="0" lang="en-US" sz="5400" spc="-1" strike="noStrike">
              <a:solidFill>
                <a:srgbClr val="000000"/>
              </a:solidFill>
              <a:latin typeface="Arial"/>
            </a:endParaRPr>
          </a:p>
          <a:p>
            <a:pPr algn="ctr" defTabSz="914400">
              <a:lnSpc>
                <a:spcPct val="100000"/>
              </a:lnSpc>
            </a:pPr>
            <a:r>
              <a:rPr b="1" lang="en-US" sz="5400" spc="-1" strike="noStrike">
                <a:solidFill>
                  <a:srgbClr val="438afe"/>
                </a:solidFill>
                <a:latin typeface="Arial"/>
              </a:rPr>
              <a:t>in Computer Vision</a:t>
            </a:r>
            <a:endParaRPr b="0" lang="en-US" sz="5400" spc="-1" strike="noStrike">
              <a:solidFill>
                <a:srgbClr val="000000"/>
              </a:solidFill>
              <a:latin typeface="Arial"/>
            </a:endParaRPr>
          </a:p>
        </p:txBody>
      </p:sp>
      <p:sp>
        <p:nvSpPr>
          <p:cNvPr id="86" name="Rectangle: Rounded Corners 1"/>
          <p:cNvSpPr/>
          <p:nvPr/>
        </p:nvSpPr>
        <p:spPr>
          <a:xfrm>
            <a:off x="3629160" y="7471440"/>
            <a:ext cx="8030520" cy="700020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MY" sz="1800" spc="-1" strike="noStrike">
              <a:solidFill>
                <a:schemeClr val="lt1"/>
              </a:solidFill>
              <a:latin typeface="Calibri"/>
            </a:endParaRPr>
          </a:p>
        </p:txBody>
      </p:sp>
    </p:spTree>
  </p:cSld>
  <p:transition spd="slow">
    <p:fade/>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Hình chữ nhật: Góc Tròn 29"/>
          <p:cNvSpPr/>
          <p:nvPr/>
        </p:nvSpPr>
        <p:spPr>
          <a:xfrm>
            <a:off x="-265320" y="-3175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46" name="Hộp Văn bản 33"/>
          <p:cNvSpPr/>
          <p:nvPr/>
        </p:nvSpPr>
        <p:spPr>
          <a:xfrm>
            <a:off x="2132280" y="-83520"/>
            <a:ext cx="80254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Mô tả tập dữ liệu</a:t>
            </a:r>
            <a:endParaRPr b="0" lang="en-US" sz="4400" spc="-1" strike="noStrike">
              <a:solidFill>
                <a:srgbClr val="000000"/>
              </a:solidFill>
              <a:latin typeface="Arial"/>
            </a:endParaRPr>
          </a:p>
        </p:txBody>
      </p:sp>
      <p:pic>
        <p:nvPicPr>
          <p:cNvPr id="347" name="Hình ảnh 44" descr=""/>
          <p:cNvPicPr/>
          <p:nvPr/>
        </p:nvPicPr>
        <p:blipFill>
          <a:blip r:embed="rId1"/>
          <a:stretch/>
        </p:blipFill>
        <p:spPr>
          <a:xfrm>
            <a:off x="94680" y="-79560"/>
            <a:ext cx="1050120" cy="1050120"/>
          </a:xfrm>
          <a:prstGeom prst="rect">
            <a:avLst/>
          </a:prstGeom>
          <a:ln w="0">
            <a:noFill/>
          </a:ln>
        </p:spPr>
      </p:pic>
      <p:sp>
        <p:nvSpPr>
          <p:cNvPr id="348" name="Rectangle: Rounded Corners 1"/>
          <p:cNvSpPr/>
          <p:nvPr/>
        </p:nvSpPr>
        <p:spPr>
          <a:xfrm>
            <a:off x="366480" y="973080"/>
            <a:ext cx="11613960" cy="603072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7000"/>
              </a:lnSpc>
              <a:spcAft>
                <a:spcPts val="799"/>
              </a:spcAft>
            </a:pPr>
            <a:endParaRPr b="0" lang="en-US" sz="3600" spc="-1" strike="noStrike">
              <a:solidFill>
                <a:srgbClr val="000000"/>
              </a:solidFill>
              <a:latin typeface="Arial"/>
            </a:endParaRPr>
          </a:p>
          <a:p>
            <a:pPr algn="ctr" defTabSz="914400">
              <a:lnSpc>
                <a:spcPct val="107000"/>
              </a:lnSpc>
              <a:spcAft>
                <a:spcPts val="799"/>
              </a:spcAft>
            </a:pPr>
            <a:r>
              <a:rPr b="0" lang="en-US" sz="2400" spc="-1" strike="noStrike">
                <a:solidFill>
                  <a:schemeClr val="lt1"/>
                </a:solidFill>
                <a:latin typeface="Calibri"/>
                <a:ea typeface="Calibri"/>
              </a:rPr>
              <a:t> </a:t>
            </a:r>
            <a:r>
              <a:rPr b="0" lang="en-US" sz="2400" spc="-1" strike="noStrike">
                <a:solidFill>
                  <a:schemeClr val="lt1"/>
                </a:solidFill>
                <a:latin typeface="Calibri"/>
                <a:ea typeface="Calibri"/>
              </a:rPr>
              <a:t>gradient.</a:t>
            </a:r>
            <a:r>
              <a:rPr b="1" lang="en-US" sz="2400" spc="-1" strike="noStrike">
                <a:solidFill>
                  <a:schemeClr val="dk1"/>
                </a:solidFill>
                <a:latin typeface="Times New Roman"/>
                <a:ea typeface="Calibri"/>
              </a:rPr>
              <a:t> </a:t>
            </a: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3"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algn="ctr"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p:txBody>
      </p:sp>
      <p:pic>
        <p:nvPicPr>
          <p:cNvPr id="349" name="Picture 2" descr=""/>
          <p:cNvPicPr/>
          <p:nvPr/>
        </p:nvPicPr>
        <p:blipFill>
          <a:blip r:embed="rId2"/>
          <a:stretch/>
        </p:blipFill>
        <p:spPr>
          <a:xfrm>
            <a:off x="1547640" y="1324800"/>
            <a:ext cx="3536280" cy="4217760"/>
          </a:xfrm>
          <a:prstGeom prst="rect">
            <a:avLst/>
          </a:prstGeom>
          <a:ln w="0">
            <a:noFill/>
          </a:ln>
        </p:spPr>
      </p:pic>
      <p:sp>
        <p:nvSpPr>
          <p:cNvPr id="350" name="TextBox 2"/>
          <p:cNvSpPr/>
          <p:nvPr/>
        </p:nvSpPr>
        <p:spPr>
          <a:xfrm>
            <a:off x="5433120" y="1341720"/>
            <a:ext cx="6035760" cy="51508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Calibri"/>
              <a:buChar char="-"/>
            </a:pPr>
            <a:r>
              <a:rPr b="0" lang="en-US" sz="2000" spc="-1" strike="noStrike">
                <a:solidFill>
                  <a:schemeClr val="dk1"/>
                </a:solidFill>
                <a:latin typeface="Times New Roman"/>
                <a:ea typeface="Calibri"/>
              </a:rPr>
              <a:t>Woman in swimming suit holding parasol on sunny day</a:t>
            </a: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marL="285840" indent="-285840" defTabSz="914400">
              <a:lnSpc>
                <a:spcPct val="100000"/>
              </a:lnSpc>
              <a:buClr>
                <a:srgbClr val="000000"/>
              </a:buClr>
              <a:buFont typeface="Calibri"/>
              <a:buChar char="-"/>
            </a:pPr>
            <a:r>
              <a:rPr b="0" lang="en-US" sz="2000" spc="-1" strike="noStrike">
                <a:solidFill>
                  <a:schemeClr val="dk1"/>
                </a:solidFill>
                <a:latin typeface="Times New Roman"/>
                <a:ea typeface="Calibri"/>
              </a:rPr>
              <a:t>A woman posing for the camera, holding a pink, open umbrella and wearing a bright, floral, ruched bathing suit, by a lifeguard stand with lake, green trees, and a blue sky with a few clouds behind.</a:t>
            </a: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marL="285840" indent="-285840" defTabSz="914400">
              <a:lnSpc>
                <a:spcPct val="100000"/>
              </a:lnSpc>
              <a:buClr>
                <a:srgbClr val="000000"/>
              </a:buClr>
              <a:buFont typeface="Calibri"/>
              <a:buChar char="-"/>
            </a:pPr>
            <a:r>
              <a:rPr b="0" lang="en-US" sz="2000" spc="-1" strike="noStrike">
                <a:solidFill>
                  <a:schemeClr val="dk1"/>
                </a:solidFill>
                <a:latin typeface="Times New Roman"/>
                <a:ea typeface="Calibri"/>
              </a:rPr>
              <a:t>A woman in a floral swimsuit holds a pink umbrella.</a:t>
            </a: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marL="285840" indent="-285840" defTabSz="914400">
              <a:lnSpc>
                <a:spcPct val="100000"/>
              </a:lnSpc>
              <a:buClr>
                <a:srgbClr val="000000"/>
              </a:buClr>
              <a:buFont typeface="Calibri"/>
              <a:buChar char="-"/>
            </a:pPr>
            <a:r>
              <a:rPr b="0" lang="en-US" sz="2000" spc="-1" strike="noStrike">
                <a:solidFill>
                  <a:schemeClr val="dk1"/>
                </a:solidFill>
                <a:latin typeface="Times New Roman"/>
                <a:ea typeface="Calibri"/>
              </a:rPr>
              <a:t>A woman with an umbrella near the sea.</a:t>
            </a:r>
            <a:endParaRPr b="0" lang="en-US" sz="2000" spc="-1" strike="noStrike">
              <a:solidFill>
                <a:srgbClr val="000000"/>
              </a:solidFill>
              <a:latin typeface="Arial"/>
            </a:endParaRPr>
          </a:p>
          <a:p>
            <a:pPr defTabSz="914400">
              <a:lnSpc>
                <a:spcPct val="100000"/>
              </a:lnSpc>
            </a:pPr>
            <a:endParaRPr b="0" lang="en-US" sz="2000" spc="-1" strike="noStrike">
              <a:solidFill>
                <a:srgbClr val="000000"/>
              </a:solidFill>
              <a:latin typeface="Arial"/>
            </a:endParaRPr>
          </a:p>
          <a:p>
            <a:pPr marL="285840" indent="-285840" defTabSz="914400">
              <a:lnSpc>
                <a:spcPct val="100000"/>
              </a:lnSpc>
              <a:buClr>
                <a:srgbClr val="000000"/>
              </a:buClr>
              <a:buFont typeface="Calibri"/>
              <a:buChar char="-"/>
            </a:pPr>
            <a:r>
              <a:rPr b="0" lang="en-US" sz="2000" spc="-1" strike="noStrike">
                <a:solidFill>
                  <a:schemeClr val="dk1"/>
                </a:solidFill>
                <a:latin typeface="Times New Roman"/>
                <a:ea typeface="Calibri"/>
              </a:rPr>
              <a:t>A girl in a bathing suit with a pink umbrella.</a:t>
            </a:r>
            <a:endParaRPr b="0" lang="en-US" sz="20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51" name="TextBox 3"/>
          <p:cNvSpPr/>
          <p:nvPr/>
        </p:nvSpPr>
        <p:spPr>
          <a:xfrm>
            <a:off x="2135880" y="6010200"/>
            <a:ext cx="8759160" cy="516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1" lang="en-US" sz="2800" spc="-1" strike="noStrike">
                <a:solidFill>
                  <a:schemeClr val="dk1"/>
                </a:solidFill>
                <a:latin typeface="Times New Roman"/>
                <a:ea typeface="Calibri"/>
              </a:rPr>
              <a:t> </a:t>
            </a:r>
            <a:r>
              <a:rPr b="1" lang="en-US" sz="2800" spc="-1" strike="noStrike">
                <a:solidFill>
                  <a:schemeClr val="dk1"/>
                </a:solidFill>
                <a:latin typeface="Times New Roman"/>
                <a:ea typeface="Calibri"/>
              </a:rPr>
              <a:t>Ảnh và mô tả trong tập dữ liệu COCO 2014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Hình chữ nhật: Góc Tròn 29"/>
          <p:cNvSpPr/>
          <p:nvPr/>
        </p:nvSpPr>
        <p:spPr>
          <a:xfrm>
            <a:off x="-265320" y="-3175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53" name="Rectangle: Rounded Corners 1"/>
          <p:cNvSpPr/>
          <p:nvPr/>
        </p:nvSpPr>
        <p:spPr>
          <a:xfrm>
            <a:off x="101160" y="822960"/>
            <a:ext cx="11856240" cy="614628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3"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defTabSz="914400">
              <a:lnSpc>
                <a:spcPct val="107000"/>
              </a:lnSpc>
              <a:spcAft>
                <a:spcPts val="799"/>
              </a:spcAft>
            </a:pPr>
            <a:r>
              <a:rPr b="0" lang="en-US" sz="3600" spc="-1" strike="noStrike">
                <a:solidFill>
                  <a:schemeClr val="dk1"/>
                </a:solidFill>
                <a:latin typeface="Times New Roman"/>
                <a:ea typeface="Calibri"/>
              </a:rPr>
              <a:t>2, Tập dữ liệu dùng để dự đoán</a:t>
            </a:r>
            <a:endParaRPr b="0" lang="en-US" sz="3600" spc="-1" strike="noStrike">
              <a:solidFill>
                <a:srgbClr val="000000"/>
              </a:solidFill>
              <a:latin typeface="Arial"/>
            </a:endParaRPr>
          </a:p>
          <a:p>
            <a:pPr marL="1271160" defTabSz="914400">
              <a:lnSpc>
                <a:spcPct val="107000"/>
              </a:lnSpc>
              <a:spcAft>
                <a:spcPts val="799"/>
              </a:spcAft>
            </a:pPr>
            <a:r>
              <a:rPr b="0" lang="en-US" sz="3600" spc="-1" strike="noStrike">
                <a:solidFill>
                  <a:schemeClr val="dk1"/>
                </a:solidFill>
                <a:latin typeface="Times New Roman"/>
                <a:ea typeface="Calibri"/>
              </a:rPr>
              <a:t>Sử dụng tập dữ liệu NOCAPS (novel object captioning at scale)</a:t>
            </a:r>
            <a:endParaRPr b="0" lang="en-US" sz="3600" spc="-1" strike="noStrike">
              <a:solidFill>
                <a:srgbClr val="000000"/>
              </a:solidFill>
              <a:latin typeface="Arial"/>
            </a:endParaRPr>
          </a:p>
          <a:p>
            <a:pPr marL="285840" indent="-285840" defTabSz="914400">
              <a:lnSpc>
                <a:spcPct val="100000"/>
              </a:lnSpc>
              <a:buClr>
                <a:srgbClr val="000000"/>
              </a:buClr>
              <a:buFont typeface="Arial"/>
              <a:buChar char="•"/>
            </a:pPr>
            <a:r>
              <a:rPr b="0" lang="en-US" sz="3600" spc="-1" strike="noStrike">
                <a:solidFill>
                  <a:schemeClr val="dk1"/>
                </a:solidFill>
                <a:latin typeface="Times New Roman"/>
                <a:ea typeface="Calibri"/>
              </a:rPr>
              <a:t>648 trong domain ở coco2014.</a:t>
            </a:r>
            <a:endParaRPr b="0" lang="en-US" sz="3600" spc="-1" strike="noStrike">
              <a:solidFill>
                <a:srgbClr val="000000"/>
              </a:solidFill>
              <a:latin typeface="Arial"/>
            </a:endParaRPr>
          </a:p>
          <a:p>
            <a:pPr marL="285840" indent="-285840" defTabSz="914400">
              <a:lnSpc>
                <a:spcPct val="100000"/>
              </a:lnSpc>
              <a:buClr>
                <a:srgbClr val="000000"/>
              </a:buClr>
              <a:buFont typeface="Arial"/>
              <a:buChar char="•"/>
            </a:pPr>
            <a:r>
              <a:rPr b="0" lang="en-US" sz="3600" spc="-1" strike="noStrike">
                <a:solidFill>
                  <a:schemeClr val="dk1"/>
                </a:solidFill>
                <a:latin typeface="Times New Roman"/>
                <a:ea typeface="Calibri"/>
              </a:rPr>
              <a:t>2938 gần với domain ở trong coco2014.</a:t>
            </a:r>
            <a:endParaRPr b="0" lang="en-US" sz="3600" spc="-1" strike="noStrike">
              <a:solidFill>
                <a:srgbClr val="000000"/>
              </a:solidFill>
              <a:latin typeface="Arial"/>
            </a:endParaRPr>
          </a:p>
          <a:p>
            <a:pPr marL="285840" indent="-285840" defTabSz="914400">
              <a:lnSpc>
                <a:spcPct val="100000"/>
              </a:lnSpc>
              <a:buClr>
                <a:srgbClr val="000000"/>
              </a:buClr>
              <a:buFont typeface="Arial"/>
              <a:buChar char="•"/>
            </a:pPr>
            <a:r>
              <a:rPr b="0" lang="en-US" sz="3600" spc="-1" strike="noStrike">
                <a:solidFill>
                  <a:schemeClr val="dk1"/>
                </a:solidFill>
                <a:latin typeface="Times New Roman"/>
                <a:ea typeface="Calibri"/>
              </a:rPr>
              <a:t>914 ngoài với domain của coco2014.</a:t>
            </a:r>
            <a:endParaRPr b="0" lang="en-US" sz="3600" spc="-1" strike="noStrike">
              <a:solidFill>
                <a:srgbClr val="000000"/>
              </a:solidFill>
              <a:latin typeface="Arial"/>
            </a:endParaRPr>
          </a:p>
          <a:p>
            <a:pPr defTabSz="914400">
              <a:lnSpc>
                <a:spcPct val="107000"/>
              </a:lnSpc>
              <a:spcAft>
                <a:spcPts val="799"/>
              </a:spcAft>
            </a:pPr>
            <a:r>
              <a:rPr b="0" lang="vi-VN" sz="3600" spc="-1" strike="noStrike">
                <a:solidFill>
                  <a:schemeClr val="dk1"/>
                </a:solidFill>
                <a:latin typeface="Times New Roman"/>
                <a:ea typeface="Calibri"/>
              </a:rPr>
              <a:t>Tập dữ liệu có kích cỡ 1024x726, sử dụng 4500 ảnh để test và mỗi một ảnh có 10 caption được gắn nhãn bằng tay.</a:t>
            </a:r>
            <a:endParaRPr b="0" lang="en-US" sz="3600" spc="-1" strike="noStrike">
              <a:solidFill>
                <a:srgbClr val="000000"/>
              </a:solidFill>
              <a:latin typeface="Arial"/>
            </a:endParaRPr>
          </a:p>
        </p:txBody>
      </p:sp>
      <p:sp>
        <p:nvSpPr>
          <p:cNvPr id="354" name="Hộp Văn bản 33"/>
          <p:cNvSpPr/>
          <p:nvPr/>
        </p:nvSpPr>
        <p:spPr>
          <a:xfrm>
            <a:off x="2132280" y="-83520"/>
            <a:ext cx="80254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Mô tả tập dữ liệu</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Hình chữ nhật: Góc Tròn 29"/>
          <p:cNvSpPr/>
          <p:nvPr/>
        </p:nvSpPr>
        <p:spPr>
          <a:xfrm>
            <a:off x="-265320" y="-3175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56" name="Rectangle: Rounded Corners 1"/>
          <p:cNvSpPr/>
          <p:nvPr/>
        </p:nvSpPr>
        <p:spPr>
          <a:xfrm>
            <a:off x="101160" y="822960"/>
            <a:ext cx="11856240" cy="614628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3"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a:p>
            <a:pPr marL="1271160" algn="ctr" defTabSz="914400">
              <a:lnSpc>
                <a:spcPct val="107000"/>
              </a:lnSpc>
              <a:spcAft>
                <a:spcPts val="799"/>
              </a:spcAft>
            </a:pPr>
            <a:r>
              <a:rPr b="1" lang="vi-VN" sz="2800" spc="-1" strike="noStrike">
                <a:solidFill>
                  <a:schemeClr val="dk1"/>
                </a:solidFill>
                <a:latin typeface="Times New Roman"/>
                <a:ea typeface="Calibri"/>
              </a:rPr>
              <a:t>Ảnh và các mô tả của ảnh trong tập dữ liệu nocaps</a:t>
            </a:r>
            <a:endParaRPr b="0" lang="en-US" sz="2800" spc="-1" strike="noStrike">
              <a:solidFill>
                <a:srgbClr val="000000"/>
              </a:solidFill>
              <a:latin typeface="Arial"/>
            </a:endParaRPr>
          </a:p>
        </p:txBody>
      </p:sp>
      <p:sp>
        <p:nvSpPr>
          <p:cNvPr id="357" name="Hộp Văn bản 33"/>
          <p:cNvSpPr/>
          <p:nvPr/>
        </p:nvSpPr>
        <p:spPr>
          <a:xfrm>
            <a:off x="2132280" y="-83520"/>
            <a:ext cx="80254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Mô tả tập dữ liệu</a:t>
            </a:r>
            <a:endParaRPr b="0" lang="en-US" sz="4400" spc="-1" strike="noStrike">
              <a:solidFill>
                <a:srgbClr val="000000"/>
              </a:solidFill>
              <a:latin typeface="Arial"/>
            </a:endParaRPr>
          </a:p>
        </p:txBody>
      </p:sp>
      <p:pic>
        <p:nvPicPr>
          <p:cNvPr id="358" name="Picture 2" descr=""/>
          <p:cNvPicPr/>
          <p:nvPr/>
        </p:nvPicPr>
        <p:blipFill>
          <a:blip r:embed="rId1"/>
          <a:stretch/>
        </p:blipFill>
        <p:spPr>
          <a:xfrm>
            <a:off x="2298960" y="1347840"/>
            <a:ext cx="7013520" cy="46872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359" name="Hình chữ nhật: Góc Tròn 29"/>
          <p:cNvSpPr/>
          <p:nvPr/>
        </p:nvSpPr>
        <p:spPr>
          <a:xfrm>
            <a:off x="-265320" y="-3175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800" spc="-1" strike="noStrike">
                <a:solidFill>
                  <a:schemeClr val="lt1"/>
                </a:solidFill>
                <a:latin typeface="Arial"/>
              </a:rPr>
              <a:t>ResNet-101</a:t>
            </a:r>
            <a:endParaRPr b="0" lang="en-US" sz="1800" spc="-1" strike="noStrike">
              <a:solidFill>
                <a:srgbClr val="000000"/>
              </a:solidFill>
              <a:latin typeface="Arial"/>
            </a:endParaRPr>
          </a:p>
        </p:txBody>
      </p:sp>
      <p:sp>
        <p:nvSpPr>
          <p:cNvPr id="360" name="Hộp Văn bản 33"/>
          <p:cNvSpPr/>
          <p:nvPr/>
        </p:nvSpPr>
        <p:spPr>
          <a:xfrm>
            <a:off x="1586880" y="-2520"/>
            <a:ext cx="91198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Thang đo BLEU</a:t>
            </a:r>
            <a:endParaRPr b="0" lang="en-US" sz="4400" spc="-1" strike="noStrike">
              <a:solidFill>
                <a:srgbClr val="000000"/>
              </a:solidFill>
              <a:latin typeface="Arial"/>
            </a:endParaRPr>
          </a:p>
        </p:txBody>
      </p:sp>
      <p:pic>
        <p:nvPicPr>
          <p:cNvPr id="361" name="Hình ảnh 44" descr=""/>
          <p:cNvPicPr/>
          <p:nvPr/>
        </p:nvPicPr>
        <p:blipFill>
          <a:blip r:embed="rId1"/>
          <a:stretch/>
        </p:blipFill>
        <p:spPr>
          <a:xfrm>
            <a:off x="152280" y="-218160"/>
            <a:ext cx="957600" cy="934560"/>
          </a:xfrm>
          <a:prstGeom prst="rect">
            <a:avLst/>
          </a:prstGeom>
          <a:ln w="0">
            <a:noFill/>
          </a:ln>
        </p:spPr>
      </p:pic>
      <p:sp>
        <p:nvSpPr>
          <p:cNvPr id="362" name="Rectangle: Rounded Corners 4"/>
          <p:cNvSpPr/>
          <p:nvPr/>
        </p:nvSpPr>
        <p:spPr>
          <a:xfrm>
            <a:off x="295200" y="811440"/>
            <a:ext cx="11642040" cy="626112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7000"/>
              </a:lnSpc>
              <a:spcAft>
                <a:spcPts val="799"/>
              </a:spcAft>
            </a:pPr>
            <a:r>
              <a:rPr b="0" lang="en-US" sz="3600" spc="-1" strike="noStrike" u="sng">
                <a:solidFill>
                  <a:schemeClr val="dk1"/>
                </a:solidFill>
                <a:uFillTx/>
                <a:latin typeface="Times New Roman"/>
              </a:rPr>
              <a:t>1, N-gram</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rPr>
              <a:t>Tầng suất xuất hiện của các từ hoặc kí tự liên tiếp nhau trong tập corpus </a:t>
            </a:r>
            <a:endParaRPr b="0" lang="en-US" sz="3600" spc="-1" strike="noStrike">
              <a:solidFill>
                <a:srgbClr val="000000"/>
              </a:solidFill>
              <a:latin typeface="Arial"/>
            </a:endParaRPr>
          </a:p>
          <a:p>
            <a:pPr marL="285840" indent="-285840" defTabSz="914400">
              <a:lnSpc>
                <a:spcPct val="100000"/>
              </a:lnSpc>
              <a:buClr>
                <a:srgbClr val="000000"/>
              </a:buClr>
              <a:buFont typeface="Arial"/>
              <a:buChar char="•"/>
            </a:pPr>
            <a:r>
              <a:rPr b="0" lang="en-US" sz="3200" spc="-1" strike="noStrike">
                <a:solidFill>
                  <a:schemeClr val="dk1"/>
                </a:solidFill>
                <a:latin typeface="Times New Roman"/>
                <a:ea typeface="Calibri"/>
              </a:rPr>
              <a:t>1-gram (</a:t>
            </a:r>
            <a:r>
              <a:rPr b="1" lang="en-US" sz="3200" spc="-1" strike="noStrike">
                <a:solidFill>
                  <a:schemeClr val="dk1"/>
                </a:solidFill>
                <a:latin typeface="Times New Roman"/>
                <a:ea typeface="Calibri"/>
              </a:rPr>
              <a:t>unigram</a:t>
            </a:r>
            <a:r>
              <a:rPr b="0" lang="en-US" sz="3200" spc="-1" strike="noStrike">
                <a:solidFill>
                  <a:schemeClr val="dk1"/>
                </a:solidFill>
                <a:latin typeface="Times New Roman"/>
                <a:ea typeface="Calibri"/>
              </a:rPr>
              <a:t>): "The", "ball", "is", "blue"</a:t>
            </a:r>
            <a:endParaRPr b="0" lang="en-US" sz="3200" spc="-1" strike="noStrike">
              <a:solidFill>
                <a:srgbClr val="000000"/>
              </a:solidFill>
              <a:latin typeface="Arial"/>
            </a:endParaRPr>
          </a:p>
          <a:p>
            <a:pPr marL="285840" indent="-285840" defTabSz="914400">
              <a:lnSpc>
                <a:spcPct val="100000"/>
              </a:lnSpc>
              <a:buClr>
                <a:srgbClr val="000000"/>
              </a:buClr>
              <a:buFont typeface="Arial"/>
              <a:buChar char="•"/>
            </a:pPr>
            <a:r>
              <a:rPr b="0" lang="en-US" sz="3200" spc="-1" strike="noStrike">
                <a:solidFill>
                  <a:schemeClr val="dk1"/>
                </a:solidFill>
                <a:latin typeface="Times New Roman"/>
                <a:ea typeface="Calibri"/>
              </a:rPr>
              <a:t>2-gram (</a:t>
            </a:r>
            <a:r>
              <a:rPr b="1" lang="en-US" sz="3200" spc="-1" strike="noStrike">
                <a:solidFill>
                  <a:schemeClr val="dk1"/>
                </a:solidFill>
                <a:latin typeface="Times New Roman"/>
                <a:ea typeface="Calibri"/>
              </a:rPr>
              <a:t>bigram</a:t>
            </a:r>
            <a:r>
              <a:rPr b="0" lang="en-US" sz="3200" spc="-1" strike="noStrike">
                <a:solidFill>
                  <a:schemeClr val="dk1"/>
                </a:solidFill>
                <a:latin typeface="Times New Roman"/>
                <a:ea typeface="Calibri"/>
              </a:rPr>
              <a:t>): "The ball", "ball is", "is blue"</a:t>
            </a:r>
            <a:endParaRPr b="0" lang="en-US" sz="3200" spc="-1" strike="noStrike">
              <a:solidFill>
                <a:srgbClr val="000000"/>
              </a:solidFill>
              <a:latin typeface="Arial"/>
            </a:endParaRPr>
          </a:p>
          <a:p>
            <a:pPr marL="285840" indent="-285840" defTabSz="914400">
              <a:lnSpc>
                <a:spcPct val="100000"/>
              </a:lnSpc>
              <a:buClr>
                <a:srgbClr val="000000"/>
              </a:buClr>
              <a:buFont typeface="Arial"/>
              <a:buChar char="•"/>
            </a:pPr>
            <a:r>
              <a:rPr b="0" lang="en-US" sz="3200" spc="-1" strike="noStrike">
                <a:solidFill>
                  <a:schemeClr val="dk1"/>
                </a:solidFill>
                <a:latin typeface="Times New Roman"/>
                <a:ea typeface="Calibri"/>
              </a:rPr>
              <a:t>3-gram (</a:t>
            </a:r>
            <a:r>
              <a:rPr b="1" lang="en-US" sz="3200" spc="-1" strike="noStrike">
                <a:solidFill>
                  <a:schemeClr val="dk1"/>
                </a:solidFill>
                <a:latin typeface="Times New Roman"/>
                <a:ea typeface="Calibri"/>
              </a:rPr>
              <a:t>trigram</a:t>
            </a:r>
            <a:r>
              <a:rPr b="0" lang="en-US" sz="3200" spc="-1" strike="noStrike">
                <a:solidFill>
                  <a:schemeClr val="dk1"/>
                </a:solidFill>
                <a:latin typeface="Times New Roman"/>
                <a:ea typeface="Calibri"/>
              </a:rPr>
              <a:t>): "The ball is", "ball is blue"</a:t>
            </a:r>
            <a:endParaRPr b="0" lang="en-US" sz="3200" spc="-1" strike="noStrike">
              <a:solidFill>
                <a:srgbClr val="000000"/>
              </a:solidFill>
              <a:latin typeface="Arial"/>
            </a:endParaRPr>
          </a:p>
          <a:p>
            <a:pPr marL="285840" indent="-285840" defTabSz="914400">
              <a:lnSpc>
                <a:spcPct val="100000"/>
              </a:lnSpc>
              <a:buClr>
                <a:srgbClr val="000000"/>
              </a:buClr>
              <a:buFont typeface="Arial"/>
              <a:buChar char="•"/>
            </a:pPr>
            <a:r>
              <a:rPr b="0" lang="en-US" sz="3200" spc="-1" strike="noStrike">
                <a:solidFill>
                  <a:schemeClr val="dk1"/>
                </a:solidFill>
                <a:latin typeface="Times New Roman"/>
                <a:ea typeface="Calibri"/>
              </a:rPr>
              <a:t>4-gram: "The ball is blue''</a:t>
            </a:r>
            <a:endParaRPr b="0" lang="en-US" sz="3200" spc="-1" strike="noStrike">
              <a:solidFill>
                <a:srgbClr val="000000"/>
              </a:solidFill>
              <a:latin typeface="Arial"/>
            </a:endParaRPr>
          </a:p>
          <a:p>
            <a:pP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3"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algn="ctr" defTabSz="914400">
              <a:lnSpc>
                <a:spcPct val="107000"/>
              </a:lnSpc>
              <a:spcAft>
                <a:spcPts val="799"/>
              </a:spcAft>
            </a:pPr>
            <a:endParaRPr b="0" lang="en-US" sz="1800" spc="-1" strike="noStrike">
              <a:solidFill>
                <a:srgbClr val="000000"/>
              </a:solidFill>
              <a:latin typeface="Arial"/>
            </a:endParaRPr>
          </a:p>
          <a:p>
            <a:pPr marL="1271160" algn="ctr" defTabSz="914400">
              <a:lnSpc>
                <a:spcPct val="107000"/>
              </a:lnSpc>
              <a:spcAft>
                <a:spcPts val="799"/>
              </a:spcAft>
            </a:pPr>
            <a:r>
              <a:rPr b="0" lang="vi-VN" sz="1800" spc="-1" strike="noStrike">
                <a:solidFill>
                  <a:schemeClr val="dk1"/>
                </a:solidFill>
                <a:latin typeface="Times New Roman"/>
                <a:ea typeface="Calibri"/>
              </a:rPr>
              <a:t>                          </a:t>
            </a:r>
            <a:endParaRPr b="0" lang="en-US" sz="1800" spc="-1" strike="noStrike">
              <a:solidFill>
                <a:srgbClr val="000000"/>
              </a:solidFill>
              <a:latin typeface="Arial"/>
            </a:endParaRPr>
          </a:p>
        </p:txBody>
      </p:sp>
    </p:spTree>
  </p:cSld>
  <p:transition spd="slow">
    <p:fade/>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Hình chữ nhật: Góc Tròn 29"/>
          <p:cNvSpPr/>
          <p:nvPr/>
        </p:nvSpPr>
        <p:spPr>
          <a:xfrm>
            <a:off x="-265320" y="-3175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64" name="Hộp Văn bản 33"/>
          <p:cNvSpPr/>
          <p:nvPr/>
        </p:nvSpPr>
        <p:spPr>
          <a:xfrm>
            <a:off x="2655000" y="-83520"/>
            <a:ext cx="750312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Thang đo BLEU</a:t>
            </a:r>
            <a:endParaRPr b="0" lang="en-US" sz="4400" spc="-1" strike="noStrike">
              <a:solidFill>
                <a:srgbClr val="000000"/>
              </a:solidFill>
              <a:latin typeface="Arial"/>
            </a:endParaRPr>
          </a:p>
        </p:txBody>
      </p:sp>
      <p:pic>
        <p:nvPicPr>
          <p:cNvPr id="365" name="Hình ảnh 44" descr=""/>
          <p:cNvPicPr/>
          <p:nvPr/>
        </p:nvPicPr>
        <p:blipFill>
          <a:blip r:embed="rId1"/>
          <a:stretch/>
        </p:blipFill>
        <p:spPr>
          <a:xfrm>
            <a:off x="106200" y="-229680"/>
            <a:ext cx="980640" cy="980640"/>
          </a:xfrm>
          <a:prstGeom prst="rect">
            <a:avLst/>
          </a:prstGeom>
          <a:ln w="0">
            <a:noFill/>
          </a:ln>
        </p:spPr>
      </p:pic>
      <p:sp>
        <p:nvSpPr>
          <p:cNvPr id="366" name="Rectangle: Rounded Corners 1"/>
          <p:cNvSpPr/>
          <p:nvPr/>
        </p:nvSpPr>
        <p:spPr>
          <a:xfrm>
            <a:off x="105120" y="753840"/>
            <a:ext cx="11839320" cy="626112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7000"/>
              </a:lnSpc>
              <a:spcAft>
                <a:spcPts val="799"/>
              </a:spcAft>
            </a:pPr>
            <a:r>
              <a:rPr b="0" lang="en-US" sz="3600" spc="-1" strike="noStrike" u="sng">
                <a:solidFill>
                  <a:schemeClr val="dk1"/>
                </a:solidFill>
                <a:uFillTx/>
                <a:latin typeface="Times New Roman"/>
              </a:rPr>
              <a:t>2, Percision (độ chính xác)</a:t>
            </a:r>
            <a:endParaRPr b="0" lang="en-US" sz="3600" spc="-1" strike="noStrike">
              <a:solidFill>
                <a:srgbClr val="000000"/>
              </a:solidFill>
              <a:latin typeface="Arial"/>
            </a:endParaRPr>
          </a:p>
          <a:p>
            <a:pPr marL="571680" indent="-571680" defTabSz="914400">
              <a:lnSpc>
                <a:spcPct val="107000"/>
              </a:lnSpc>
              <a:spcAft>
                <a:spcPts val="799"/>
              </a:spcAft>
              <a:buClr>
                <a:srgbClr val="000000"/>
              </a:buClr>
              <a:buFont typeface="Calibri"/>
              <a:buChar char="-"/>
            </a:pPr>
            <a:r>
              <a:rPr b="0" lang="en-US" sz="3600" spc="-1" strike="noStrike">
                <a:solidFill>
                  <a:schemeClr val="dk1"/>
                </a:solidFill>
                <a:latin typeface="Times New Roman"/>
              </a:rPr>
              <a:t>Được tính bằng số từ dự đoán đúng trên tổng số từ trong câu.</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rPr>
              <a:t> </a:t>
            </a:r>
            <a:r>
              <a:rPr b="0" lang="en-US" sz="3600" spc="-1" strike="noStrike">
                <a:solidFill>
                  <a:schemeClr val="dk1"/>
                </a:solidFill>
                <a:latin typeface="Times New Roman"/>
              </a:rPr>
              <a:t>Ví dụ: </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rPr>
              <a:t>Câu được gán nhãn tay: A man with blue shirt is holding a cup.</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ea typeface="Calibri"/>
              </a:rPr>
              <a:t>Câu được mô hình dự đoán: A blue-shirt man is holding a ball.</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ea typeface="Calibri"/>
              </a:rPr>
              <a:t>Độ chính xác = 5/7.</a:t>
            </a:r>
            <a:endParaRPr b="0" lang="en-US" sz="3600" spc="-1" strike="noStrike">
              <a:solidFill>
                <a:srgbClr val="000000"/>
              </a:solidFill>
              <a:latin typeface="Arial"/>
            </a:endParaRPr>
          </a:p>
          <a:p>
            <a:pPr defTabSz="914400">
              <a:lnSpc>
                <a:spcPct val="107000"/>
              </a:lnSpc>
              <a:spcAft>
                <a:spcPts val="799"/>
              </a:spcAft>
            </a:pPr>
            <a:endParaRPr b="0" lang="en-US" sz="1800" spc="-1" strike="noStrike">
              <a:solidFill>
                <a:srgbClr val="000000"/>
              </a:solidFill>
              <a:latin typeface="Arial"/>
            </a:endParaRPr>
          </a:p>
          <a:p>
            <a:pPr defTabSz="914400">
              <a:lnSpc>
                <a:spcPct val="107000"/>
              </a:lnSpc>
              <a:spcAft>
                <a:spcPts val="799"/>
              </a:spcAft>
            </a:pPr>
            <a:endParaRPr b="0" lang="en-US" sz="18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3"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algn="ctr" defTabSz="914400">
              <a:lnSpc>
                <a:spcPct val="107000"/>
              </a:lnSpc>
              <a:spcAft>
                <a:spcPts val="799"/>
              </a:spcAft>
            </a:pPr>
            <a:endParaRPr b="0" lang="en-US" sz="24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Hình chữ nhật: Góc Tròn 29"/>
          <p:cNvSpPr/>
          <p:nvPr/>
        </p:nvSpPr>
        <p:spPr>
          <a:xfrm>
            <a:off x="-265320" y="-3175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68" name="Hộp Văn bản 33"/>
          <p:cNvSpPr/>
          <p:nvPr/>
        </p:nvSpPr>
        <p:spPr>
          <a:xfrm>
            <a:off x="2655000" y="-83520"/>
            <a:ext cx="750312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Thang đo BLEU</a:t>
            </a:r>
            <a:endParaRPr b="0" lang="en-US" sz="4400" spc="-1" strike="noStrike">
              <a:solidFill>
                <a:srgbClr val="000000"/>
              </a:solidFill>
              <a:latin typeface="Arial"/>
            </a:endParaRPr>
          </a:p>
        </p:txBody>
      </p:sp>
      <p:pic>
        <p:nvPicPr>
          <p:cNvPr id="369" name="Hình ảnh 44" descr=""/>
          <p:cNvPicPr/>
          <p:nvPr/>
        </p:nvPicPr>
        <p:blipFill>
          <a:blip r:embed="rId1"/>
          <a:stretch/>
        </p:blipFill>
        <p:spPr>
          <a:xfrm>
            <a:off x="106200" y="-229680"/>
            <a:ext cx="980640" cy="980640"/>
          </a:xfrm>
          <a:prstGeom prst="rect">
            <a:avLst/>
          </a:prstGeom>
          <a:ln w="0">
            <a:noFill/>
          </a:ln>
        </p:spPr>
      </p:pic>
      <p:sp>
        <p:nvSpPr>
          <p:cNvPr id="370" name="Rectangle: Rounded Corners 1"/>
          <p:cNvSpPr/>
          <p:nvPr/>
        </p:nvSpPr>
        <p:spPr>
          <a:xfrm>
            <a:off x="105120" y="753840"/>
            <a:ext cx="11839320" cy="626112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7000"/>
              </a:lnSpc>
              <a:spcAft>
                <a:spcPts val="799"/>
              </a:spcAft>
            </a:pPr>
            <a:r>
              <a:rPr b="0" lang="en-US" sz="3600" spc="-1" strike="noStrike" u="sng">
                <a:solidFill>
                  <a:schemeClr val="dk1"/>
                </a:solidFill>
                <a:uFillTx/>
                <a:latin typeface="Times New Roman"/>
              </a:rPr>
              <a:t>3, Geometric Average Precision Scores</a:t>
            </a:r>
            <a:endParaRPr b="0" lang="en-US" sz="3600" spc="-1" strike="noStrike">
              <a:solidFill>
                <a:srgbClr val="000000"/>
              </a:solidFill>
              <a:latin typeface="Arial"/>
            </a:endParaRPr>
          </a:p>
          <a:p>
            <a:pPr defTabSz="914400">
              <a:lnSpc>
                <a:spcPct val="107000"/>
              </a:lnSpc>
              <a:spcAft>
                <a:spcPts val="799"/>
              </a:spcAft>
            </a:pPr>
            <a:endParaRPr b="0" lang="en-US" sz="3600" spc="-1" strike="noStrike">
              <a:solidFill>
                <a:srgbClr val="000000"/>
              </a:solidFill>
              <a:latin typeface="Arial"/>
            </a:endParaRPr>
          </a:p>
          <a:p>
            <a:pPr defTabSz="914400">
              <a:lnSpc>
                <a:spcPct val="107000"/>
              </a:lnSpc>
              <a:spcAft>
                <a:spcPts val="799"/>
              </a:spcAft>
            </a:pPr>
            <a:endParaRPr b="0" lang="en-US" sz="3600" spc="-1" strike="noStrike">
              <a:solidFill>
                <a:srgbClr val="000000"/>
              </a:solidFill>
              <a:latin typeface="Arial"/>
            </a:endParaRPr>
          </a:p>
          <a:p>
            <a:pPr defTabSz="914400">
              <a:lnSpc>
                <a:spcPct val="107000"/>
              </a:lnSpc>
              <a:spcAft>
                <a:spcPts val="799"/>
              </a:spcAft>
            </a:pPr>
            <a:endParaRPr b="0" lang="en-US" sz="1800" spc="-1" strike="noStrike">
              <a:solidFill>
                <a:srgbClr val="000000"/>
              </a:solidFill>
              <a:latin typeface="Arial"/>
            </a:endParaRPr>
          </a:p>
          <a:p>
            <a:pPr defTabSz="914400">
              <a:lnSpc>
                <a:spcPct val="107000"/>
              </a:lnSpc>
              <a:spcAft>
                <a:spcPts val="799"/>
              </a:spcAft>
            </a:pPr>
            <a:endParaRPr b="0" lang="en-US" sz="18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algn="ctr" defTabSz="914400">
              <a:lnSpc>
                <a:spcPct val="107000"/>
              </a:lnSpc>
              <a:spcAft>
                <a:spcPts val="799"/>
              </a:spcAft>
            </a:pPr>
            <a:endParaRPr b="0" lang="en-US" sz="18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3"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algn="ctr" defTabSz="914400">
              <a:lnSpc>
                <a:spcPct val="107000"/>
              </a:lnSpc>
              <a:spcAft>
                <a:spcPts val="799"/>
              </a:spcAft>
            </a:pPr>
            <a:endParaRPr b="0" lang="en-US" sz="24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p:txBody>
      </p:sp>
      <p:pic>
        <p:nvPicPr>
          <p:cNvPr id="371" name="Picture 3" descr="A picture containing application&#10;&#10;Description automatically generated"/>
          <p:cNvPicPr/>
          <p:nvPr/>
        </p:nvPicPr>
        <p:blipFill>
          <a:blip r:embed="rId2"/>
          <a:stretch/>
        </p:blipFill>
        <p:spPr>
          <a:xfrm>
            <a:off x="1665720" y="1822320"/>
            <a:ext cx="7507080" cy="44632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Hình chữ nhật: Góc Tròn 29"/>
          <p:cNvSpPr/>
          <p:nvPr/>
        </p:nvSpPr>
        <p:spPr>
          <a:xfrm>
            <a:off x="-265320" y="-3175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373" name="Hình ảnh 44" descr=""/>
          <p:cNvPicPr/>
          <p:nvPr/>
        </p:nvPicPr>
        <p:blipFill>
          <a:blip r:embed="rId1"/>
          <a:stretch/>
        </p:blipFill>
        <p:spPr>
          <a:xfrm>
            <a:off x="282960" y="-310680"/>
            <a:ext cx="1050120" cy="1050120"/>
          </a:xfrm>
          <a:prstGeom prst="rect">
            <a:avLst/>
          </a:prstGeom>
          <a:ln w="0">
            <a:noFill/>
          </a:ln>
        </p:spPr>
      </p:pic>
      <p:sp>
        <p:nvSpPr>
          <p:cNvPr id="374" name="Rectangle: Rounded Corners 1"/>
          <p:cNvSpPr/>
          <p:nvPr/>
        </p:nvSpPr>
        <p:spPr>
          <a:xfrm>
            <a:off x="218160" y="776880"/>
            <a:ext cx="11667600" cy="614628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en-US" sz="3600" spc="-1" strike="noStrike">
                <a:solidFill>
                  <a:schemeClr val="dk1"/>
                </a:solidFill>
                <a:latin typeface="Times New Roman"/>
              </a:rPr>
              <a:t>  </a:t>
            </a:r>
            <a:r>
              <a:rPr b="0" lang="en-US" sz="3600" spc="-1" strike="noStrike" u="sng">
                <a:solidFill>
                  <a:schemeClr val="dk1"/>
                </a:solidFill>
                <a:uFillTx/>
                <a:latin typeface="Times New Roman"/>
              </a:rPr>
              <a:t>4, Brevity Penalty</a:t>
            </a:r>
            <a:endParaRPr b="0" lang="en-US" sz="3600" spc="-1" strike="noStrike">
              <a:solidFill>
                <a:srgbClr val="000000"/>
              </a:solidFill>
              <a:latin typeface="Arial"/>
            </a:endParaRPr>
          </a:p>
          <a:p>
            <a:pPr defTabSz="914400">
              <a:lnSpc>
                <a:spcPct val="107000"/>
              </a:lnSpc>
              <a:spcAft>
                <a:spcPts val="799"/>
              </a:spcAft>
            </a:pPr>
            <a:r>
              <a:rPr b="0" lang="en-US" sz="3600" spc="-1" strike="noStrike">
                <a:solidFill>
                  <a:schemeClr val="dk1"/>
                </a:solidFill>
                <a:latin typeface="Times New Roman"/>
                <a:ea typeface="Calibri"/>
              </a:rPr>
              <a:t>Tránh việc mô hình sinh ra ít chữ hơn để tăng độ chính xác khi nhận diện. </a:t>
            </a:r>
            <a:endParaRPr b="0" lang="en-US" sz="36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3"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r>
              <a:rPr b="0" lang="vi-VN" sz="3600" spc="-1" strike="noStrike">
                <a:solidFill>
                  <a:schemeClr val="dk1"/>
                </a:solidFill>
                <a:latin typeface="Times New Roman"/>
                <a:ea typeface="Calibri"/>
              </a:rPr>
              <a:t>Với c là số từ do máy dự đoán và r là số từ được nhãn bằng tay.</a:t>
            </a:r>
            <a:endParaRPr b="0" lang="en-US" sz="3600" spc="-1" strike="noStrike">
              <a:solidFill>
                <a:srgbClr val="000000"/>
              </a:solidFill>
              <a:latin typeface="Arial"/>
            </a:endParaRPr>
          </a:p>
        </p:txBody>
      </p:sp>
      <p:sp>
        <p:nvSpPr>
          <p:cNvPr id="375" name="Hộp Văn bản 33"/>
          <p:cNvSpPr/>
          <p:nvPr/>
        </p:nvSpPr>
        <p:spPr>
          <a:xfrm>
            <a:off x="1512000" y="-72000"/>
            <a:ext cx="87616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Thang đo BLEU</a:t>
            </a:r>
            <a:endParaRPr b="0" lang="en-US" sz="4400" spc="-1" strike="noStrike">
              <a:solidFill>
                <a:srgbClr val="000000"/>
              </a:solidFill>
              <a:latin typeface="Arial"/>
            </a:endParaRPr>
          </a:p>
        </p:txBody>
      </p:sp>
      <p:pic>
        <p:nvPicPr>
          <p:cNvPr id="376" name="Picture 7" descr=""/>
          <p:cNvPicPr/>
          <p:nvPr/>
        </p:nvPicPr>
        <p:blipFill>
          <a:blip r:embed="rId2"/>
          <a:stretch/>
        </p:blipFill>
        <p:spPr>
          <a:xfrm>
            <a:off x="3524760" y="2652120"/>
            <a:ext cx="4712760" cy="22510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Hình chữ nhật: Góc Tròn 29"/>
          <p:cNvSpPr/>
          <p:nvPr/>
        </p:nvSpPr>
        <p:spPr>
          <a:xfrm>
            <a:off x="-265320" y="-3175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378" name="Hình ảnh 44" descr=""/>
          <p:cNvPicPr/>
          <p:nvPr/>
        </p:nvPicPr>
        <p:blipFill>
          <a:blip r:embed="rId1"/>
          <a:stretch/>
        </p:blipFill>
        <p:spPr>
          <a:xfrm>
            <a:off x="244800" y="-218160"/>
            <a:ext cx="1050120" cy="1050120"/>
          </a:xfrm>
          <a:prstGeom prst="rect">
            <a:avLst/>
          </a:prstGeom>
          <a:ln w="0">
            <a:noFill/>
          </a:ln>
        </p:spPr>
      </p:pic>
      <p:sp>
        <p:nvSpPr>
          <p:cNvPr id="379" name="Rectangle: Rounded Corners 1"/>
          <p:cNvSpPr/>
          <p:nvPr/>
        </p:nvSpPr>
        <p:spPr>
          <a:xfrm>
            <a:off x="101160" y="903960"/>
            <a:ext cx="11486880" cy="603072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ctr" defTabSz="914400">
              <a:lnSpc>
                <a:spcPct val="107000"/>
              </a:lnSpc>
              <a:spcAft>
                <a:spcPts val="799"/>
              </a:spcAft>
            </a:pPr>
            <a:r>
              <a:rPr b="0" lang="en-US" sz="3600" spc="-1" strike="noStrike">
                <a:solidFill>
                  <a:schemeClr val="dk1"/>
                </a:solidFill>
                <a:latin typeface="Calibri"/>
                <a:ea typeface="Calibri"/>
              </a:rPr>
              <a:t>Công thức tổng của BLEU:</a:t>
            </a:r>
            <a:endParaRPr b="0" lang="en-US" sz="3600" spc="-1" strike="noStrike">
              <a:solidFill>
                <a:srgbClr val="000000"/>
              </a:solidFill>
              <a:latin typeface="Arial"/>
            </a:endParaRPr>
          </a:p>
          <a:p>
            <a:pPr algn="ctr" defTabSz="914400">
              <a:lnSpc>
                <a:spcPct val="107000"/>
              </a:lnSpc>
              <a:spcAft>
                <a:spcPts val="799"/>
              </a:spcAft>
            </a:pPr>
            <a:r>
              <a:rPr b="0" lang="en-US" sz="2400" spc="-1" strike="noStrike">
                <a:solidFill>
                  <a:schemeClr val="lt1"/>
                </a:solidFill>
                <a:latin typeface="Calibri"/>
                <a:ea typeface="Calibri"/>
              </a:rPr>
              <a:t> </a:t>
            </a:r>
            <a:r>
              <a:rPr b="0" lang="en-US" sz="2400" spc="-1" strike="noStrike">
                <a:solidFill>
                  <a:schemeClr val="lt1"/>
                </a:solidFill>
                <a:latin typeface="Calibri"/>
                <a:ea typeface="Calibri"/>
              </a:rPr>
              <a:t>gradient.</a:t>
            </a:r>
            <a:r>
              <a:rPr b="1" lang="en-US" sz="2400" spc="-1" strike="noStrike">
                <a:solidFill>
                  <a:schemeClr val="dk1"/>
                </a:solidFill>
                <a:latin typeface="Times New Roman"/>
                <a:ea typeface="Calibri"/>
              </a:rPr>
              <a:t> </a:t>
            </a:r>
            <a:endParaRPr b="0" lang="en-US" sz="2400" spc="-1" strike="noStrike">
              <a:solidFill>
                <a:srgbClr val="000000"/>
              </a:solidFill>
              <a:latin typeface="Arial"/>
            </a:endParaRPr>
          </a:p>
          <a:p>
            <a:pPr algn="ctr" defTabSz="914400">
              <a:lnSpc>
                <a:spcPct val="107000"/>
              </a:lnSpc>
              <a:spcAft>
                <a:spcPts val="799"/>
              </a:spcAft>
            </a:pPr>
            <a:endParaRPr b="0" lang="en-US" sz="2400" spc="-1" strike="noStrike">
              <a:solidFill>
                <a:srgbClr val="000000"/>
              </a:solidFill>
              <a:latin typeface="Arial"/>
            </a:endParaRPr>
          </a:p>
          <a:p>
            <a:pPr marL="1271160" algn="ctr" defTabSz="914400">
              <a:lnSpc>
                <a:spcPct val="107000"/>
              </a:lnSpc>
              <a:spcBef>
                <a:spcPts val="660"/>
              </a:spcBef>
              <a:spcAft>
                <a:spcPts val="799"/>
              </a:spcAft>
            </a:pP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u</a:t>
            </a:r>
            <a:r>
              <a:rPr b="0" lang="en-US" sz="1800" spc="-1" strike="noStrike">
                <a:solidFill>
                  <a:schemeClr val="lt1"/>
                </a:solidFill>
                <a:latin typeface="Times New Roman"/>
                <a:ea typeface="Calibri"/>
              </a:rPr>
              <a:t>)</a:t>
            </a:r>
            <a:r>
              <a:rPr b="0" lang="en-US" sz="1800" spc="43" strike="noStrike">
                <a:solidFill>
                  <a:schemeClr val="lt1"/>
                </a:solidFill>
                <a:latin typeface="Times New Roman"/>
                <a:ea typeface="Calibri"/>
              </a:rPr>
              <a:t> </a:t>
            </a:r>
            <a:r>
              <a:rPr b="0" lang="en-US" sz="1800" spc="-1" strike="noStrike">
                <a:solidFill>
                  <a:schemeClr val="lt1"/>
                </a:solidFill>
                <a:latin typeface="Times New Roman"/>
                <a:ea typeface="Calibri"/>
              </a:rPr>
              <a:t>≤ </a:t>
            </a:r>
            <a:r>
              <a:rPr b="0" i="1" lang="en-US" sz="1800" spc="-1" strike="noStrike">
                <a:solidFill>
                  <a:schemeClr val="lt1"/>
                </a:solidFill>
                <a:latin typeface="Times New Roman"/>
                <a:ea typeface="Calibri"/>
              </a:rPr>
              <a:t>d</a:t>
            </a:r>
            <a:r>
              <a:rPr b="0" lang="en-US" sz="1800" spc="-1" strike="noStrike">
                <a:solidFill>
                  <a:schemeClr val="lt1"/>
                </a:solidFill>
                <a:latin typeface="Times New Roman"/>
                <a:ea typeface="Calibri"/>
              </a:rPr>
              <a:t>(</a:t>
            </a:r>
            <a:r>
              <a:rPr b="0" i="1" lang="en-US" sz="1800" spc="-1" strike="noStrike">
                <a:solidFill>
                  <a:schemeClr val="lt1"/>
                </a:solidFill>
                <a:latin typeface="Times New Roman"/>
                <a:ea typeface="Calibri"/>
              </a:rPr>
              <a:t>y</a:t>
            </a:r>
            <a:r>
              <a:rPr b="0" lang="en-US" sz="1800" spc="-1" strike="noStrike">
                <a:solidFill>
                  <a:schemeClr val="lt1"/>
                </a:solidFill>
                <a:latin typeface="Times New Roman"/>
                <a:ea typeface="Calibri"/>
              </a:rPr>
              <a:t>).</a:t>
            </a: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1800" spc="-1" strike="noStrike">
              <a:solidFill>
                <a:srgbClr val="000000"/>
              </a:solidFill>
              <a:latin typeface="Arial"/>
            </a:endParaRPr>
          </a:p>
          <a:p>
            <a:pPr marL="1271160" defTabSz="914400">
              <a:lnSpc>
                <a:spcPct val="107000"/>
              </a:lnSpc>
              <a:spcAft>
                <a:spcPts val="799"/>
              </a:spcAft>
            </a:pPr>
            <a:endParaRPr b="0" lang="en-US" sz="3600" spc="-1" strike="noStrike">
              <a:solidFill>
                <a:srgbClr val="000000"/>
              </a:solidFill>
              <a:latin typeface="Arial"/>
            </a:endParaRPr>
          </a:p>
        </p:txBody>
      </p:sp>
      <p:sp>
        <p:nvSpPr>
          <p:cNvPr id="380" name="Hộp Văn bản 33"/>
          <p:cNvSpPr/>
          <p:nvPr/>
        </p:nvSpPr>
        <p:spPr>
          <a:xfrm>
            <a:off x="1512000" y="-72000"/>
            <a:ext cx="876168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Thang đo BLEU</a:t>
            </a:r>
            <a:endParaRPr b="0" lang="en-US" sz="4400" spc="-1" strike="noStrike">
              <a:solidFill>
                <a:srgbClr val="000000"/>
              </a:solidFill>
              <a:latin typeface="Arial"/>
            </a:endParaRPr>
          </a:p>
        </p:txBody>
      </p:sp>
      <p:pic>
        <p:nvPicPr>
          <p:cNvPr id="381" name="Picture 2" descr="Text&#10;&#10;Description automatically generated"/>
          <p:cNvPicPr/>
          <p:nvPr/>
        </p:nvPicPr>
        <p:blipFill>
          <a:blip r:embed="rId2"/>
          <a:stretch/>
        </p:blipFill>
        <p:spPr>
          <a:xfrm>
            <a:off x="2563560" y="1933200"/>
            <a:ext cx="6764040" cy="34563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382" name="Hình chữ nhật: Góc Tròn 29"/>
          <p:cNvSpPr/>
          <p:nvPr/>
        </p:nvSpPr>
        <p:spPr>
          <a:xfrm>
            <a:off x="-304560" y="-4543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383" name="Hình ảnh 47" descr=""/>
          <p:cNvPicPr/>
          <p:nvPr/>
        </p:nvPicPr>
        <p:blipFill>
          <a:blip r:embed="rId1"/>
          <a:stretch/>
        </p:blipFill>
        <p:spPr>
          <a:xfrm>
            <a:off x="11261880" y="173520"/>
            <a:ext cx="1090800" cy="1090800"/>
          </a:xfrm>
          <a:prstGeom prst="rect">
            <a:avLst/>
          </a:prstGeom>
          <a:ln w="0">
            <a:noFill/>
          </a:ln>
        </p:spPr>
      </p:pic>
      <p:sp>
        <p:nvSpPr>
          <p:cNvPr id="384" name="Hình Bầu dục 3"/>
          <p:cNvSpPr/>
          <p:nvPr/>
        </p:nvSpPr>
        <p:spPr>
          <a:xfrm>
            <a:off x="11419560" y="2617560"/>
            <a:ext cx="1066680" cy="105804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85" name="Hình Bầu dục 27"/>
          <p:cNvSpPr/>
          <p:nvPr/>
        </p:nvSpPr>
        <p:spPr>
          <a:xfrm>
            <a:off x="11355120" y="3802680"/>
            <a:ext cx="1066680" cy="10580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86" name="Hình Bầu dục 45"/>
          <p:cNvSpPr/>
          <p:nvPr/>
        </p:nvSpPr>
        <p:spPr>
          <a:xfrm>
            <a:off x="10973880" y="4575960"/>
            <a:ext cx="1066680" cy="105804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87" name="Hình Bầu dục 46"/>
          <p:cNvSpPr/>
          <p:nvPr/>
        </p:nvSpPr>
        <p:spPr>
          <a:xfrm>
            <a:off x="11263680" y="5761080"/>
            <a:ext cx="1066680" cy="10580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88" name="Rectangle: Rounded Corners 2"/>
          <p:cNvSpPr/>
          <p:nvPr/>
        </p:nvSpPr>
        <p:spPr>
          <a:xfrm>
            <a:off x="-213120" y="-184320"/>
            <a:ext cx="11466000" cy="680544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89" name="Hộp Văn bản 34"/>
          <p:cNvSpPr/>
          <p:nvPr/>
        </p:nvSpPr>
        <p:spPr>
          <a:xfrm>
            <a:off x="10720800" y="1497600"/>
            <a:ext cx="2166480" cy="1370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các mô hình </a:t>
            </a:r>
            <a:endParaRPr b="0" lang="en-US" sz="2800" spc="-1" strike="noStrike">
              <a:solidFill>
                <a:srgbClr val="000000"/>
              </a:solidFill>
              <a:latin typeface="Arial"/>
            </a:endParaRPr>
          </a:p>
        </p:txBody>
      </p:sp>
      <p:pic>
        <p:nvPicPr>
          <p:cNvPr id="390" name="Picture 5" descr=""/>
          <p:cNvPicPr/>
          <p:nvPr/>
        </p:nvPicPr>
        <p:blipFill>
          <a:blip r:embed="rId2"/>
          <a:stretch/>
        </p:blipFill>
        <p:spPr>
          <a:xfrm>
            <a:off x="-212400" y="577080"/>
            <a:ext cx="5393160" cy="3760560"/>
          </a:xfrm>
          <a:prstGeom prst="rect">
            <a:avLst/>
          </a:prstGeom>
          <a:ln w="0">
            <a:noFill/>
          </a:ln>
        </p:spPr>
      </p:pic>
      <p:sp>
        <p:nvSpPr>
          <p:cNvPr id="391" name="TextBox 4"/>
          <p:cNvSpPr/>
          <p:nvPr/>
        </p:nvSpPr>
        <p:spPr>
          <a:xfrm>
            <a:off x="1985400" y="5151600"/>
            <a:ext cx="6679800" cy="629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chemeClr val="dk1"/>
              </a:solidFill>
              <a:latin typeface="Calibri"/>
            </a:endParaRPr>
          </a:p>
        </p:txBody>
      </p:sp>
      <p:pic>
        <p:nvPicPr>
          <p:cNvPr id="392" name="Picture 4" descr="Table&#10;&#10;Description automatically generated"/>
          <p:cNvPicPr/>
          <p:nvPr/>
        </p:nvPicPr>
        <p:blipFill>
          <a:blip r:embed="rId3"/>
          <a:stretch/>
        </p:blipFill>
        <p:spPr>
          <a:xfrm>
            <a:off x="5325480" y="578160"/>
            <a:ext cx="5736600" cy="3768480"/>
          </a:xfrm>
          <a:prstGeom prst="rect">
            <a:avLst/>
          </a:prstGeom>
          <a:ln w="0">
            <a:noFill/>
          </a:ln>
        </p:spPr>
      </p:pic>
    </p:spTree>
  </p:cSld>
  <p:transition spd="slow">
    <p:fade/>
  </p:transition>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Hình chữ nhật: Góc Tròn 29"/>
          <p:cNvSpPr/>
          <p:nvPr/>
        </p:nvSpPr>
        <p:spPr>
          <a:xfrm>
            <a:off x="-304560" y="-4543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394" name="Hình ảnh 47" descr=""/>
          <p:cNvPicPr/>
          <p:nvPr/>
        </p:nvPicPr>
        <p:blipFill>
          <a:blip r:embed="rId1"/>
          <a:stretch/>
        </p:blipFill>
        <p:spPr>
          <a:xfrm>
            <a:off x="11100960" y="119880"/>
            <a:ext cx="1090800" cy="1090800"/>
          </a:xfrm>
          <a:prstGeom prst="rect">
            <a:avLst/>
          </a:prstGeom>
          <a:ln w="0">
            <a:noFill/>
          </a:ln>
        </p:spPr>
      </p:pic>
      <p:sp>
        <p:nvSpPr>
          <p:cNvPr id="395" name="Rectangle: Rounded Corners 1"/>
          <p:cNvSpPr/>
          <p:nvPr/>
        </p:nvSpPr>
        <p:spPr>
          <a:xfrm>
            <a:off x="-203760" y="-87120"/>
            <a:ext cx="10746720" cy="669636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96" name="Hình Bầu dục 3"/>
          <p:cNvSpPr/>
          <p:nvPr/>
        </p:nvSpPr>
        <p:spPr>
          <a:xfrm>
            <a:off x="10899720" y="2365920"/>
            <a:ext cx="1066680" cy="105804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97" name="Hình Bầu dục 27"/>
          <p:cNvSpPr/>
          <p:nvPr/>
        </p:nvSpPr>
        <p:spPr>
          <a:xfrm>
            <a:off x="11293920" y="3431160"/>
            <a:ext cx="1066680" cy="10580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98" name="Hình Bầu dục 45"/>
          <p:cNvSpPr/>
          <p:nvPr/>
        </p:nvSpPr>
        <p:spPr>
          <a:xfrm>
            <a:off x="10749960" y="4611600"/>
            <a:ext cx="1066680" cy="105804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399" name="Hình Bầu dục 46"/>
          <p:cNvSpPr/>
          <p:nvPr/>
        </p:nvSpPr>
        <p:spPr>
          <a:xfrm>
            <a:off x="11291400" y="5551920"/>
            <a:ext cx="1066680" cy="10580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00" name="Hộp Văn bản 34"/>
          <p:cNvSpPr/>
          <p:nvPr/>
        </p:nvSpPr>
        <p:spPr>
          <a:xfrm>
            <a:off x="10674720" y="1454760"/>
            <a:ext cx="1950120" cy="1370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 các mô hình</a:t>
            </a:r>
            <a:endParaRPr b="0" lang="en-US" sz="2800" spc="-1" strike="noStrike">
              <a:solidFill>
                <a:srgbClr val="000000"/>
              </a:solidFill>
              <a:latin typeface="Arial"/>
            </a:endParaRPr>
          </a:p>
        </p:txBody>
      </p:sp>
      <p:pic>
        <p:nvPicPr>
          <p:cNvPr id="401" name="Picture 5" descr="A picture containing car, outdoor&#10;&#10;Description automatically generated"/>
          <p:cNvPicPr/>
          <p:nvPr/>
        </p:nvPicPr>
        <p:blipFill>
          <a:blip r:embed="rId2"/>
          <a:stretch/>
        </p:blipFill>
        <p:spPr>
          <a:xfrm>
            <a:off x="-201600" y="860040"/>
            <a:ext cx="5360760" cy="3526920"/>
          </a:xfrm>
          <a:prstGeom prst="rect">
            <a:avLst/>
          </a:prstGeom>
          <a:ln w="0">
            <a:noFill/>
          </a:ln>
        </p:spPr>
      </p:pic>
      <p:pic>
        <p:nvPicPr>
          <p:cNvPr id="402" name="Picture 4" descr="Table&#10;&#10;Description automatically generated"/>
          <p:cNvPicPr/>
          <p:nvPr/>
        </p:nvPicPr>
        <p:blipFill>
          <a:blip r:embed="rId3"/>
          <a:stretch/>
        </p:blipFill>
        <p:spPr>
          <a:xfrm>
            <a:off x="5164560" y="864720"/>
            <a:ext cx="5328720" cy="3539160"/>
          </a:xfrm>
          <a:prstGeom prst="rect">
            <a:avLst/>
          </a:prstGeom>
          <a:ln w="0">
            <a:noFill/>
          </a:ln>
        </p:spPr>
      </p:pic>
    </p:spTree>
  </p:cSld>
  <p:transition spd="slow">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87" name="Hình Bầu dục 5"/>
          <p:cNvSpPr/>
          <p:nvPr/>
        </p:nvSpPr>
        <p:spPr>
          <a:xfrm rot="8847000">
            <a:off x="21434400" y="-1536480"/>
            <a:ext cx="11057760" cy="10842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88" name="Hình Bầu dục 27"/>
          <p:cNvSpPr/>
          <p:nvPr/>
        </p:nvSpPr>
        <p:spPr>
          <a:xfrm rot="8847000">
            <a:off x="25840800" y="117000"/>
            <a:ext cx="1644840" cy="16531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89" name="Hình Bầu dục 24"/>
          <p:cNvSpPr/>
          <p:nvPr/>
        </p:nvSpPr>
        <p:spPr>
          <a:xfrm rot="8847000">
            <a:off x="16615800" y="3681720"/>
            <a:ext cx="1659600" cy="16300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90" name="Kiểu 3D 4" descr="Laptop - Windows menu"/>
          <p:cNvPicPr/>
          <p:nvPr/>
        </p:nvPicPr>
        <p:blipFill>
          <a:blip r:embed="rId1"/>
          <a:stretch/>
        </p:blipFill>
        <p:spPr>
          <a:xfrm>
            <a:off x="18587880" y="129960"/>
            <a:ext cx="5982480" cy="4802760"/>
          </a:xfrm>
          <a:prstGeom prst="rect">
            <a:avLst/>
          </a:prstGeom>
          <a:ln w="0">
            <a:noFill/>
          </a:ln>
        </p:spPr>
      </p:pic>
      <p:sp>
        <p:nvSpPr>
          <p:cNvPr id="91" name="Hình Bầu dục 23"/>
          <p:cNvSpPr/>
          <p:nvPr/>
        </p:nvSpPr>
        <p:spPr>
          <a:xfrm rot="8847000">
            <a:off x="26493840" y="3972600"/>
            <a:ext cx="2106720" cy="210096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92" name="Hình chữ nhật: Góc Tròn 11"/>
          <p:cNvSpPr/>
          <p:nvPr/>
        </p:nvSpPr>
        <p:spPr>
          <a:xfrm>
            <a:off x="408240" y="171648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93" name="Hộp Văn bản 12"/>
          <p:cNvSpPr/>
          <p:nvPr/>
        </p:nvSpPr>
        <p:spPr>
          <a:xfrm>
            <a:off x="1278360" y="1906200"/>
            <a:ext cx="339732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lt1"/>
                </a:solidFill>
                <a:latin typeface="Arial"/>
              </a:rPr>
              <a:t>Xây dựng mô hình sinh mô tả ảnh</a:t>
            </a:r>
            <a:endParaRPr b="0" lang="en-US" sz="2800" spc="-1" strike="noStrike">
              <a:solidFill>
                <a:srgbClr val="000000"/>
              </a:solidFill>
              <a:latin typeface="Arial"/>
            </a:endParaRPr>
          </a:p>
        </p:txBody>
      </p:sp>
      <p:pic>
        <p:nvPicPr>
          <p:cNvPr id="94" name="Hình ảnh 35" descr="Ảnh có chứa đồ họa véc-tơ&#10;&#10;Mô tả được tạo tự động"/>
          <p:cNvPicPr/>
          <p:nvPr/>
        </p:nvPicPr>
        <p:blipFill>
          <a:blip r:embed="rId2"/>
          <a:stretch/>
        </p:blipFill>
        <p:spPr>
          <a:xfrm>
            <a:off x="546840" y="1906200"/>
            <a:ext cx="795600" cy="795600"/>
          </a:xfrm>
          <a:prstGeom prst="rect">
            <a:avLst/>
          </a:prstGeom>
          <a:ln w="0">
            <a:noFill/>
          </a:ln>
        </p:spPr>
      </p:pic>
      <p:sp>
        <p:nvSpPr>
          <p:cNvPr id="95" name="Hình chữ nhật: Góc Tròn 26"/>
          <p:cNvSpPr/>
          <p:nvPr/>
        </p:nvSpPr>
        <p:spPr>
          <a:xfrm>
            <a:off x="408240" y="3835440"/>
            <a:ext cx="3726000" cy="237492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96" name="Hộp Văn bản 31"/>
          <p:cNvSpPr/>
          <p:nvPr/>
        </p:nvSpPr>
        <p:spPr>
          <a:xfrm>
            <a:off x="405360" y="5308560"/>
            <a:ext cx="37260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LSTM</a:t>
            </a:r>
            <a:endParaRPr b="0" lang="en-US" sz="2800" spc="-1" strike="noStrike">
              <a:solidFill>
                <a:srgbClr val="000000"/>
              </a:solidFill>
              <a:latin typeface="Arial"/>
            </a:endParaRPr>
          </a:p>
        </p:txBody>
      </p:sp>
      <p:pic>
        <p:nvPicPr>
          <p:cNvPr id="97" name="Hình ảnh 38" descr=""/>
          <p:cNvPicPr/>
          <p:nvPr/>
        </p:nvPicPr>
        <p:blipFill>
          <a:blip r:embed="rId3"/>
          <a:stretch/>
        </p:blipFill>
        <p:spPr>
          <a:xfrm>
            <a:off x="1648440" y="4087080"/>
            <a:ext cx="1183320" cy="1183320"/>
          </a:xfrm>
          <a:prstGeom prst="rect">
            <a:avLst/>
          </a:prstGeom>
          <a:ln w="0">
            <a:noFill/>
          </a:ln>
        </p:spPr>
      </p:pic>
      <p:sp>
        <p:nvSpPr>
          <p:cNvPr id="98" name="Hình chữ nhật: Góc Tròn 28"/>
          <p:cNvSpPr/>
          <p:nvPr/>
        </p:nvSpPr>
        <p:spPr>
          <a:xfrm>
            <a:off x="4446360" y="3815280"/>
            <a:ext cx="3547080" cy="239544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99" name="Hộp Văn bản 32"/>
          <p:cNvSpPr/>
          <p:nvPr/>
        </p:nvSpPr>
        <p:spPr>
          <a:xfrm>
            <a:off x="5163120" y="5092920"/>
            <a:ext cx="211320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Xây dựng mô hình</a:t>
            </a:r>
            <a:endParaRPr b="0" lang="en-US" sz="2800" spc="-1" strike="noStrike">
              <a:solidFill>
                <a:srgbClr val="000000"/>
              </a:solidFill>
              <a:latin typeface="Arial"/>
            </a:endParaRPr>
          </a:p>
        </p:txBody>
      </p:sp>
      <p:pic>
        <p:nvPicPr>
          <p:cNvPr id="100" name="Hình ảnh 41" descr=""/>
          <p:cNvPicPr/>
          <p:nvPr/>
        </p:nvPicPr>
        <p:blipFill>
          <a:blip r:embed="rId4"/>
          <a:stretch/>
        </p:blipFill>
        <p:spPr>
          <a:xfrm>
            <a:off x="5674680" y="4001760"/>
            <a:ext cx="1090080" cy="1090080"/>
          </a:xfrm>
          <a:prstGeom prst="rect">
            <a:avLst/>
          </a:prstGeom>
          <a:ln w="0">
            <a:noFill/>
          </a:ln>
        </p:spPr>
      </p:pic>
      <p:sp>
        <p:nvSpPr>
          <p:cNvPr id="101" name="Hình chữ nhật: Góc Tròn 29"/>
          <p:cNvSpPr/>
          <p:nvPr/>
        </p:nvSpPr>
        <p:spPr>
          <a:xfrm>
            <a:off x="8305200" y="3835440"/>
            <a:ext cx="3589560" cy="23749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02" name="Hộp Văn bản 33"/>
          <p:cNvSpPr/>
          <p:nvPr/>
        </p:nvSpPr>
        <p:spPr>
          <a:xfrm>
            <a:off x="8864280" y="5092920"/>
            <a:ext cx="257004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mô hình</a:t>
            </a:r>
            <a:endParaRPr b="0" lang="en-US" sz="2800" spc="-1" strike="noStrike">
              <a:solidFill>
                <a:srgbClr val="000000"/>
              </a:solidFill>
              <a:latin typeface="Arial"/>
            </a:endParaRPr>
          </a:p>
        </p:txBody>
      </p:sp>
      <p:pic>
        <p:nvPicPr>
          <p:cNvPr id="103" name="Hình ảnh 44" descr=""/>
          <p:cNvPicPr/>
          <p:nvPr/>
        </p:nvPicPr>
        <p:blipFill>
          <a:blip r:embed="rId5"/>
          <a:stretch/>
        </p:blipFill>
        <p:spPr>
          <a:xfrm>
            <a:off x="9624600" y="4042800"/>
            <a:ext cx="1050120" cy="1050120"/>
          </a:xfrm>
          <a:prstGeom prst="rect">
            <a:avLst/>
          </a:prstGeom>
          <a:ln w="0">
            <a:noFill/>
          </a:ln>
        </p:spPr>
      </p:pic>
      <p:sp>
        <p:nvSpPr>
          <p:cNvPr id="104" name="Hộp Văn bản 1"/>
          <p:cNvSpPr/>
          <p:nvPr/>
        </p:nvSpPr>
        <p:spPr>
          <a:xfrm>
            <a:off x="408240" y="42840"/>
            <a:ext cx="11489400" cy="1735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438afe"/>
                </a:solidFill>
                <a:latin typeface="Arial"/>
              </a:rPr>
              <a:t>Advanced Reading </a:t>
            </a:r>
            <a:endParaRPr b="0" lang="en-US" sz="5400" spc="-1" strike="noStrike">
              <a:solidFill>
                <a:srgbClr val="000000"/>
              </a:solidFill>
              <a:latin typeface="Arial"/>
            </a:endParaRPr>
          </a:p>
          <a:p>
            <a:pPr algn="ctr" defTabSz="914400">
              <a:lnSpc>
                <a:spcPct val="100000"/>
              </a:lnSpc>
            </a:pPr>
            <a:r>
              <a:rPr b="1" lang="en-US" sz="5400" spc="-1" strike="noStrike">
                <a:solidFill>
                  <a:srgbClr val="438afe"/>
                </a:solidFill>
                <a:latin typeface="Arial"/>
              </a:rPr>
              <a:t>in Computer Vision</a:t>
            </a:r>
            <a:endParaRPr b="0" lang="en-US" sz="5400" spc="-1" strike="noStrike">
              <a:solidFill>
                <a:srgbClr val="000000"/>
              </a:solidFill>
              <a:latin typeface="Arial"/>
            </a:endParaRPr>
          </a:p>
        </p:txBody>
      </p:sp>
      <p:sp>
        <p:nvSpPr>
          <p:cNvPr id="105" name="Rectangle: Rounded Corners 1"/>
          <p:cNvSpPr/>
          <p:nvPr/>
        </p:nvSpPr>
        <p:spPr>
          <a:xfrm>
            <a:off x="3629160" y="7471440"/>
            <a:ext cx="8030520" cy="700020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MY" sz="1800" spc="-1" strike="noStrike">
              <a:solidFill>
                <a:schemeClr val="lt1"/>
              </a:solidFill>
              <a:latin typeface="Calibri"/>
            </a:endParaRPr>
          </a:p>
        </p:txBody>
      </p:sp>
    </p:spTree>
  </p:cSld>
  <mc:AlternateContent>
    <mc:Choice Requires="p14">
      <p:transition advTm="0" p14:dur="10"/>
    </mc:Choice>
    <mc:Fallback>
      <p:transition advTm="0"/>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Hình chữ nhật: Góc Tròn 29"/>
          <p:cNvSpPr/>
          <p:nvPr/>
        </p:nvSpPr>
        <p:spPr>
          <a:xfrm>
            <a:off x="-304560" y="-4543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404" name="Hình ảnh 47" descr=""/>
          <p:cNvPicPr/>
          <p:nvPr/>
        </p:nvPicPr>
        <p:blipFill>
          <a:blip r:embed="rId1"/>
          <a:stretch/>
        </p:blipFill>
        <p:spPr>
          <a:xfrm>
            <a:off x="11036520" y="173520"/>
            <a:ext cx="1090800" cy="1090800"/>
          </a:xfrm>
          <a:prstGeom prst="rect">
            <a:avLst/>
          </a:prstGeom>
          <a:ln w="0">
            <a:noFill/>
          </a:ln>
        </p:spPr>
      </p:pic>
      <p:sp>
        <p:nvSpPr>
          <p:cNvPr id="405" name="Rectangle: Rounded Corners 1"/>
          <p:cNvSpPr/>
          <p:nvPr/>
        </p:nvSpPr>
        <p:spPr>
          <a:xfrm>
            <a:off x="-160920" y="-222120"/>
            <a:ext cx="11033640" cy="700632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06" name="Hình Bầu dục 3"/>
          <p:cNvSpPr/>
          <p:nvPr/>
        </p:nvSpPr>
        <p:spPr>
          <a:xfrm>
            <a:off x="10574640" y="3093480"/>
            <a:ext cx="1066680" cy="105804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07" name="Hình Bầu dục 27"/>
          <p:cNvSpPr/>
          <p:nvPr/>
        </p:nvSpPr>
        <p:spPr>
          <a:xfrm>
            <a:off x="11489040" y="3300120"/>
            <a:ext cx="1066680" cy="10580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08" name="Hình Bầu dục 45"/>
          <p:cNvSpPr/>
          <p:nvPr/>
        </p:nvSpPr>
        <p:spPr>
          <a:xfrm>
            <a:off x="10658160" y="4365360"/>
            <a:ext cx="1066680" cy="105804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09" name="Hình Bầu dục 46"/>
          <p:cNvSpPr/>
          <p:nvPr/>
        </p:nvSpPr>
        <p:spPr>
          <a:xfrm>
            <a:off x="11346480" y="5329800"/>
            <a:ext cx="1066680" cy="10580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10" name="TextBox 4"/>
          <p:cNvSpPr/>
          <p:nvPr/>
        </p:nvSpPr>
        <p:spPr>
          <a:xfrm>
            <a:off x="1145520" y="3976200"/>
            <a:ext cx="7337880" cy="4604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endParaRPr b="0" lang="en-US" sz="2400" spc="-1" strike="noStrike">
              <a:solidFill>
                <a:schemeClr val="dk1"/>
              </a:solidFill>
              <a:latin typeface="Times New Roman"/>
            </a:endParaRPr>
          </a:p>
        </p:txBody>
      </p:sp>
      <p:sp>
        <p:nvSpPr>
          <p:cNvPr id="411" name="Hộp Văn bản 34"/>
          <p:cNvSpPr/>
          <p:nvPr/>
        </p:nvSpPr>
        <p:spPr>
          <a:xfrm>
            <a:off x="10513800" y="1487160"/>
            <a:ext cx="2057400" cy="1370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 các mô hình </a:t>
            </a:r>
            <a:endParaRPr b="0" lang="en-US" sz="2800" spc="-1" strike="noStrike">
              <a:solidFill>
                <a:srgbClr val="000000"/>
              </a:solidFill>
              <a:latin typeface="Arial"/>
            </a:endParaRPr>
          </a:p>
        </p:txBody>
      </p:sp>
      <p:pic>
        <p:nvPicPr>
          <p:cNvPr id="412" name="Picture 5" descr="A picture containing sky, outdoor, tree, tower&#10;&#10;Description automatically generated"/>
          <p:cNvPicPr/>
          <p:nvPr/>
        </p:nvPicPr>
        <p:blipFill>
          <a:blip r:embed="rId2"/>
          <a:stretch/>
        </p:blipFill>
        <p:spPr>
          <a:xfrm>
            <a:off x="-158760" y="359280"/>
            <a:ext cx="5178240" cy="4271040"/>
          </a:xfrm>
          <a:prstGeom prst="rect">
            <a:avLst/>
          </a:prstGeom>
          <a:ln w="0">
            <a:noFill/>
          </a:ln>
        </p:spPr>
      </p:pic>
      <p:pic>
        <p:nvPicPr>
          <p:cNvPr id="413" name="Picture 9" descr="Table&#10;&#10;Description automatically generated"/>
          <p:cNvPicPr/>
          <p:nvPr/>
        </p:nvPicPr>
        <p:blipFill>
          <a:blip r:embed="rId3"/>
          <a:stretch/>
        </p:blipFill>
        <p:spPr>
          <a:xfrm>
            <a:off x="5024880" y="363240"/>
            <a:ext cx="5790240" cy="4284360"/>
          </a:xfrm>
          <a:prstGeom prst="rect">
            <a:avLst/>
          </a:prstGeom>
          <a:ln w="0">
            <a:noFill/>
          </a:ln>
        </p:spPr>
      </p:pic>
    </p:spTree>
  </p:cSld>
  <p:transition spd="slow">
    <p:fade/>
  </p:transition>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Hình chữ nhật: Góc Tròn 29"/>
          <p:cNvSpPr/>
          <p:nvPr/>
        </p:nvSpPr>
        <p:spPr>
          <a:xfrm>
            <a:off x="-304560" y="-4543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415" name="Hình ảnh 47" descr=""/>
          <p:cNvPicPr/>
          <p:nvPr/>
        </p:nvPicPr>
        <p:blipFill>
          <a:blip r:embed="rId1"/>
          <a:stretch/>
        </p:blipFill>
        <p:spPr>
          <a:xfrm>
            <a:off x="11143800" y="216720"/>
            <a:ext cx="1090800" cy="1090800"/>
          </a:xfrm>
          <a:prstGeom prst="rect">
            <a:avLst/>
          </a:prstGeom>
          <a:ln w="0">
            <a:noFill/>
          </a:ln>
        </p:spPr>
      </p:pic>
      <p:sp>
        <p:nvSpPr>
          <p:cNvPr id="416" name="Rectangle: Rounded Corners 1"/>
          <p:cNvSpPr/>
          <p:nvPr/>
        </p:nvSpPr>
        <p:spPr>
          <a:xfrm>
            <a:off x="-200520" y="-65880"/>
            <a:ext cx="11067120" cy="666432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17" name="Hình Bầu dục 3"/>
          <p:cNvSpPr/>
          <p:nvPr/>
        </p:nvSpPr>
        <p:spPr>
          <a:xfrm>
            <a:off x="10969200" y="2146320"/>
            <a:ext cx="1066680" cy="105804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18" name="Hình Bầu dục 27"/>
          <p:cNvSpPr/>
          <p:nvPr/>
        </p:nvSpPr>
        <p:spPr>
          <a:xfrm>
            <a:off x="11409480" y="3304080"/>
            <a:ext cx="1066680" cy="10580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19" name="Hình Bầu dục 45"/>
          <p:cNvSpPr/>
          <p:nvPr/>
        </p:nvSpPr>
        <p:spPr>
          <a:xfrm>
            <a:off x="11054880" y="4484880"/>
            <a:ext cx="1066680" cy="105804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20" name="Hình Bầu dục 46"/>
          <p:cNvSpPr/>
          <p:nvPr/>
        </p:nvSpPr>
        <p:spPr>
          <a:xfrm>
            <a:off x="11360880" y="5540400"/>
            <a:ext cx="1066680" cy="10580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21" name="TextBox 5"/>
          <p:cNvSpPr/>
          <p:nvPr/>
        </p:nvSpPr>
        <p:spPr>
          <a:xfrm>
            <a:off x="1360080" y="5316840"/>
            <a:ext cx="7349760" cy="4604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endParaRPr b="0" lang="en-US" sz="2400" spc="-1" strike="noStrike">
              <a:solidFill>
                <a:schemeClr val="dk1"/>
              </a:solidFill>
              <a:latin typeface="Times New Roman"/>
            </a:endParaRPr>
          </a:p>
        </p:txBody>
      </p:sp>
      <p:sp>
        <p:nvSpPr>
          <p:cNvPr id="422" name="TextBox 6"/>
          <p:cNvSpPr/>
          <p:nvPr/>
        </p:nvSpPr>
        <p:spPr>
          <a:xfrm>
            <a:off x="4015800" y="393120"/>
            <a:ext cx="5989680" cy="5220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2800" spc="-1" strike="noStrike">
              <a:solidFill>
                <a:schemeClr val="dk1"/>
              </a:solidFill>
              <a:latin typeface="Times New Roman"/>
              <a:ea typeface="Calibri"/>
            </a:endParaRPr>
          </a:p>
        </p:txBody>
      </p:sp>
      <p:sp>
        <p:nvSpPr>
          <p:cNvPr id="423" name="Hộp Văn bản 34"/>
          <p:cNvSpPr/>
          <p:nvPr/>
        </p:nvSpPr>
        <p:spPr>
          <a:xfrm>
            <a:off x="10835640" y="1100520"/>
            <a:ext cx="1713960" cy="2224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So sánh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các mô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hình </a:t>
            </a:r>
            <a:endParaRPr b="0" lang="en-US" sz="2800" spc="-1" strike="noStrike">
              <a:solidFill>
                <a:srgbClr val="000000"/>
              </a:solidFill>
              <a:latin typeface="Arial"/>
            </a:endParaRPr>
          </a:p>
          <a:p>
            <a:pPr algn="ctr" defTabSz="914400">
              <a:lnSpc>
                <a:spcPct val="100000"/>
              </a:lnSpc>
            </a:pPr>
            <a:endParaRPr b="0" lang="en-US" sz="2800" spc="-1" strike="noStrike">
              <a:solidFill>
                <a:srgbClr val="000000"/>
              </a:solidFill>
              <a:latin typeface="Arial"/>
            </a:endParaRPr>
          </a:p>
        </p:txBody>
      </p:sp>
      <p:pic>
        <p:nvPicPr>
          <p:cNvPr id="424" name="Picture 2" descr="A picture containing outdoor, furniture&#10;&#10;Description automatically generated"/>
          <p:cNvPicPr/>
          <p:nvPr/>
        </p:nvPicPr>
        <p:blipFill>
          <a:blip r:embed="rId2"/>
          <a:stretch/>
        </p:blipFill>
        <p:spPr>
          <a:xfrm>
            <a:off x="-201600" y="651600"/>
            <a:ext cx="5371560" cy="3396960"/>
          </a:xfrm>
          <a:prstGeom prst="rect">
            <a:avLst/>
          </a:prstGeom>
          <a:ln w="0">
            <a:noFill/>
          </a:ln>
        </p:spPr>
      </p:pic>
      <p:pic>
        <p:nvPicPr>
          <p:cNvPr id="425" name="Picture 8" descr="Table&#10;&#10;Description automatically generated"/>
          <p:cNvPicPr/>
          <p:nvPr/>
        </p:nvPicPr>
        <p:blipFill>
          <a:blip r:embed="rId3"/>
          <a:stretch/>
        </p:blipFill>
        <p:spPr>
          <a:xfrm>
            <a:off x="5175000" y="653400"/>
            <a:ext cx="5554080" cy="3575520"/>
          </a:xfrm>
          <a:prstGeom prst="rect">
            <a:avLst/>
          </a:prstGeom>
          <a:ln w="0">
            <a:noFill/>
          </a:ln>
        </p:spPr>
      </p:pic>
    </p:spTree>
  </p:cSld>
  <p:transition spd="slow">
    <p:fade/>
  </p:transition>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Hình chữ nhật: Góc Tròn 29"/>
          <p:cNvSpPr/>
          <p:nvPr/>
        </p:nvSpPr>
        <p:spPr>
          <a:xfrm>
            <a:off x="-304560" y="-4543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427" name="Hình ảnh 47" descr=""/>
          <p:cNvPicPr/>
          <p:nvPr/>
        </p:nvPicPr>
        <p:blipFill>
          <a:blip r:embed="rId1"/>
          <a:stretch/>
        </p:blipFill>
        <p:spPr>
          <a:xfrm>
            <a:off x="11143800" y="173520"/>
            <a:ext cx="1090800" cy="1090800"/>
          </a:xfrm>
          <a:prstGeom prst="rect">
            <a:avLst/>
          </a:prstGeom>
          <a:ln w="0">
            <a:noFill/>
          </a:ln>
        </p:spPr>
      </p:pic>
      <p:sp>
        <p:nvSpPr>
          <p:cNvPr id="428" name="Rectangle: Rounded Corners 1"/>
          <p:cNvSpPr/>
          <p:nvPr/>
        </p:nvSpPr>
        <p:spPr>
          <a:xfrm>
            <a:off x="-211320" y="-65880"/>
            <a:ext cx="11228040" cy="666432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29" name="Hình Bầu dục 3"/>
          <p:cNvSpPr/>
          <p:nvPr/>
        </p:nvSpPr>
        <p:spPr>
          <a:xfrm>
            <a:off x="10969200" y="2146320"/>
            <a:ext cx="1066680" cy="105804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30" name="Hình Bầu dục 27"/>
          <p:cNvSpPr/>
          <p:nvPr/>
        </p:nvSpPr>
        <p:spPr>
          <a:xfrm>
            <a:off x="11409480" y="3304080"/>
            <a:ext cx="1066680" cy="10580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31" name="Hình Bầu dục 45"/>
          <p:cNvSpPr/>
          <p:nvPr/>
        </p:nvSpPr>
        <p:spPr>
          <a:xfrm>
            <a:off x="11162520" y="4431240"/>
            <a:ext cx="1066680" cy="105804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32" name="Hình Bầu dục 46"/>
          <p:cNvSpPr/>
          <p:nvPr/>
        </p:nvSpPr>
        <p:spPr>
          <a:xfrm>
            <a:off x="11360880" y="5540400"/>
            <a:ext cx="1066680" cy="10580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33" name="TextBox 5"/>
          <p:cNvSpPr/>
          <p:nvPr/>
        </p:nvSpPr>
        <p:spPr>
          <a:xfrm>
            <a:off x="1360080" y="5316840"/>
            <a:ext cx="7349760" cy="4604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endParaRPr b="0" lang="en-US" sz="2400" spc="-1" strike="noStrike">
              <a:solidFill>
                <a:schemeClr val="dk1"/>
              </a:solidFill>
              <a:latin typeface="Times New Roman"/>
            </a:endParaRPr>
          </a:p>
        </p:txBody>
      </p:sp>
      <p:sp>
        <p:nvSpPr>
          <p:cNvPr id="434" name="TextBox 6"/>
          <p:cNvSpPr/>
          <p:nvPr/>
        </p:nvSpPr>
        <p:spPr>
          <a:xfrm>
            <a:off x="4015800" y="393120"/>
            <a:ext cx="5989680" cy="5220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2800" spc="-1" strike="noStrike">
              <a:solidFill>
                <a:schemeClr val="dk1"/>
              </a:solidFill>
              <a:latin typeface="Times New Roman"/>
              <a:ea typeface="Calibri"/>
            </a:endParaRPr>
          </a:p>
        </p:txBody>
      </p:sp>
      <p:sp>
        <p:nvSpPr>
          <p:cNvPr id="435" name="Hộp Văn bản 34"/>
          <p:cNvSpPr/>
          <p:nvPr/>
        </p:nvSpPr>
        <p:spPr>
          <a:xfrm>
            <a:off x="10835640" y="1100520"/>
            <a:ext cx="1713960" cy="2224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So sánh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các mô </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ea typeface="Calibri"/>
              </a:rPr>
              <a:t>hình </a:t>
            </a:r>
            <a:endParaRPr b="0" lang="en-US" sz="2800" spc="-1" strike="noStrike">
              <a:solidFill>
                <a:srgbClr val="000000"/>
              </a:solidFill>
              <a:latin typeface="Arial"/>
            </a:endParaRPr>
          </a:p>
          <a:p>
            <a:pPr algn="ctr" defTabSz="914400">
              <a:lnSpc>
                <a:spcPct val="100000"/>
              </a:lnSpc>
            </a:pPr>
            <a:endParaRPr b="0" lang="en-US" sz="2800" spc="-1" strike="noStrike">
              <a:solidFill>
                <a:srgbClr val="000000"/>
              </a:solidFill>
              <a:latin typeface="Arial"/>
            </a:endParaRPr>
          </a:p>
        </p:txBody>
      </p:sp>
      <p:pic>
        <p:nvPicPr>
          <p:cNvPr id="436" name="Picture 4" descr=""/>
          <p:cNvPicPr/>
          <p:nvPr/>
        </p:nvPicPr>
        <p:blipFill>
          <a:blip r:embed="rId2"/>
          <a:stretch/>
        </p:blipFill>
        <p:spPr>
          <a:xfrm>
            <a:off x="-73080" y="713880"/>
            <a:ext cx="5038920" cy="3657960"/>
          </a:xfrm>
          <a:prstGeom prst="rect">
            <a:avLst/>
          </a:prstGeom>
          <a:ln w="0">
            <a:noFill/>
          </a:ln>
        </p:spPr>
      </p:pic>
      <p:pic>
        <p:nvPicPr>
          <p:cNvPr id="437" name="Picture 4" descr="Table&#10;&#10;Description automatically generated"/>
          <p:cNvPicPr/>
          <p:nvPr/>
        </p:nvPicPr>
        <p:blipFill>
          <a:blip r:embed="rId3"/>
          <a:stretch/>
        </p:blipFill>
        <p:spPr>
          <a:xfrm>
            <a:off x="5003280" y="719280"/>
            <a:ext cx="5822280" cy="3754800"/>
          </a:xfrm>
          <a:prstGeom prst="rect">
            <a:avLst/>
          </a:prstGeom>
          <a:ln w="0">
            <a:noFill/>
          </a:ln>
        </p:spPr>
      </p:pic>
    </p:spTree>
  </p:cSld>
  <p:transition spd="slow">
    <p:fade/>
  </p:transition>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Hình chữ nhật: Góc Tròn 29"/>
          <p:cNvSpPr/>
          <p:nvPr/>
        </p:nvSpPr>
        <p:spPr>
          <a:xfrm>
            <a:off x="-339120" y="-32724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439" name="Hình ảnh 47" descr=""/>
          <p:cNvPicPr/>
          <p:nvPr/>
        </p:nvPicPr>
        <p:blipFill>
          <a:blip r:embed="rId1"/>
          <a:stretch/>
        </p:blipFill>
        <p:spPr>
          <a:xfrm>
            <a:off x="10875600" y="237960"/>
            <a:ext cx="1090800" cy="1090800"/>
          </a:xfrm>
          <a:prstGeom prst="rect">
            <a:avLst/>
          </a:prstGeom>
          <a:ln w="0">
            <a:noFill/>
          </a:ln>
        </p:spPr>
      </p:pic>
      <p:sp>
        <p:nvSpPr>
          <p:cNvPr id="440" name="Rectangle: Rounded Corners 1"/>
          <p:cNvSpPr/>
          <p:nvPr/>
        </p:nvSpPr>
        <p:spPr>
          <a:xfrm>
            <a:off x="-9720" y="2520"/>
            <a:ext cx="10762920" cy="700020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41" name="Hình Bầu dục 3"/>
          <p:cNvSpPr/>
          <p:nvPr/>
        </p:nvSpPr>
        <p:spPr>
          <a:xfrm>
            <a:off x="10818720" y="2903760"/>
            <a:ext cx="1066680" cy="105804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42" name="Hình Bầu dục 27"/>
          <p:cNvSpPr/>
          <p:nvPr/>
        </p:nvSpPr>
        <p:spPr>
          <a:xfrm>
            <a:off x="11270880" y="3234600"/>
            <a:ext cx="1066680" cy="10580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43" name="Hình Bầu dục 45"/>
          <p:cNvSpPr/>
          <p:nvPr/>
        </p:nvSpPr>
        <p:spPr>
          <a:xfrm>
            <a:off x="11036160" y="4387680"/>
            <a:ext cx="1066680" cy="105804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44" name="Hình Bầu dục 46"/>
          <p:cNvSpPr/>
          <p:nvPr/>
        </p:nvSpPr>
        <p:spPr>
          <a:xfrm>
            <a:off x="11360880" y="5240160"/>
            <a:ext cx="1066680" cy="10580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45" name="TextBox 5"/>
          <p:cNvSpPr/>
          <p:nvPr/>
        </p:nvSpPr>
        <p:spPr>
          <a:xfrm>
            <a:off x="996120" y="1050480"/>
            <a:ext cx="766260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pc="-1" strike="noStrike">
              <a:solidFill>
                <a:schemeClr val="dk1"/>
              </a:solidFill>
              <a:latin typeface="Times New Roman"/>
            </a:endParaRPr>
          </a:p>
        </p:txBody>
      </p:sp>
      <p:sp>
        <p:nvSpPr>
          <p:cNvPr id="446" name="TextBox 1"/>
          <p:cNvSpPr/>
          <p:nvPr/>
        </p:nvSpPr>
        <p:spPr>
          <a:xfrm>
            <a:off x="10680840" y="1418760"/>
            <a:ext cx="1508040" cy="13705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1" lang="en-US" sz="2800" spc="-1" strike="noStrike">
                <a:solidFill>
                  <a:schemeClr val="dk1"/>
                </a:solidFill>
                <a:latin typeface="Times New Roman"/>
              </a:rPr>
              <a:t>So sánh các mô hình </a:t>
            </a:r>
            <a:r>
              <a:rPr b="0" lang="en-US" sz="2800" spc="-1" strike="noStrike">
                <a:solidFill>
                  <a:schemeClr val="dk1"/>
                </a:solidFill>
                <a:latin typeface="Times New Roman"/>
              </a:rPr>
              <a:t>​</a:t>
            </a:r>
            <a:endParaRPr b="0" lang="en-US" sz="2800" spc="-1" strike="noStrike">
              <a:solidFill>
                <a:srgbClr val="000000"/>
              </a:solidFill>
              <a:latin typeface="Arial"/>
            </a:endParaRPr>
          </a:p>
        </p:txBody>
      </p:sp>
      <p:pic>
        <p:nvPicPr>
          <p:cNvPr id="447" name="Picture 6" descr="Table&#10;&#10;Description automatically generated"/>
          <p:cNvPicPr/>
          <p:nvPr/>
        </p:nvPicPr>
        <p:blipFill>
          <a:blip r:embed="rId2"/>
          <a:stretch/>
        </p:blipFill>
        <p:spPr>
          <a:xfrm>
            <a:off x="1075320" y="394560"/>
            <a:ext cx="7786440" cy="5499000"/>
          </a:xfrm>
          <a:prstGeom prst="rect">
            <a:avLst/>
          </a:prstGeom>
          <a:ln w="0">
            <a:noFill/>
          </a:ln>
        </p:spPr>
      </p:pic>
      <p:sp>
        <p:nvSpPr>
          <p:cNvPr id="448" name="TextBox 6"/>
          <p:cNvSpPr/>
          <p:nvPr/>
        </p:nvSpPr>
        <p:spPr>
          <a:xfrm>
            <a:off x="509760" y="6071760"/>
            <a:ext cx="9228600" cy="516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800" spc="-1" strike="noStrike">
                <a:solidFill>
                  <a:schemeClr val="dk1"/>
                </a:solidFill>
                <a:latin typeface="Times New Roman"/>
              </a:rPr>
              <a:t>Bảng so sánh khả năng sinh mô tả trên các mô hình dữ liệu</a:t>
            </a:r>
            <a:endParaRPr b="0" lang="en-US" sz="2800" spc="-1" strike="noStrike">
              <a:solidFill>
                <a:srgbClr val="000000"/>
              </a:solidFill>
              <a:latin typeface="Arial"/>
            </a:endParaRPr>
          </a:p>
        </p:txBody>
      </p:sp>
    </p:spTree>
  </p:cSld>
  <p:transition spd="slow">
    <p:fade/>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Hình chữ nhật: Góc Tròn 29"/>
          <p:cNvSpPr/>
          <p:nvPr/>
        </p:nvSpPr>
        <p:spPr>
          <a:xfrm>
            <a:off x="-304560" y="-454320"/>
            <a:ext cx="12866760" cy="751716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450" name="Hình ảnh 47" descr=""/>
          <p:cNvPicPr/>
          <p:nvPr/>
        </p:nvPicPr>
        <p:blipFill>
          <a:blip r:embed="rId1"/>
          <a:stretch/>
        </p:blipFill>
        <p:spPr>
          <a:xfrm>
            <a:off x="10875600" y="237960"/>
            <a:ext cx="1090800" cy="1090800"/>
          </a:xfrm>
          <a:prstGeom prst="rect">
            <a:avLst/>
          </a:prstGeom>
          <a:ln w="0">
            <a:noFill/>
          </a:ln>
        </p:spPr>
      </p:pic>
      <p:sp>
        <p:nvSpPr>
          <p:cNvPr id="451" name="Rectangle: Rounded Corners 1"/>
          <p:cNvSpPr/>
          <p:nvPr/>
        </p:nvSpPr>
        <p:spPr>
          <a:xfrm>
            <a:off x="176400" y="-87120"/>
            <a:ext cx="10550880" cy="6685920"/>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52" name="Hình Bầu dục 3"/>
          <p:cNvSpPr/>
          <p:nvPr/>
        </p:nvSpPr>
        <p:spPr>
          <a:xfrm>
            <a:off x="11350080" y="2077200"/>
            <a:ext cx="1066680" cy="105804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53" name="Hình Bầu dục 27"/>
          <p:cNvSpPr/>
          <p:nvPr/>
        </p:nvSpPr>
        <p:spPr>
          <a:xfrm>
            <a:off x="11421000" y="3431160"/>
            <a:ext cx="1066680" cy="10580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54" name="Hình Bầu dục 45"/>
          <p:cNvSpPr/>
          <p:nvPr/>
        </p:nvSpPr>
        <p:spPr>
          <a:xfrm>
            <a:off x="10623240" y="4426920"/>
            <a:ext cx="1066680" cy="105804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55" name="Hình Bầu dục 46"/>
          <p:cNvSpPr/>
          <p:nvPr/>
        </p:nvSpPr>
        <p:spPr>
          <a:xfrm>
            <a:off x="11268360" y="5493960"/>
            <a:ext cx="1066680" cy="105804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56" name="TextBox 2"/>
          <p:cNvSpPr/>
          <p:nvPr/>
        </p:nvSpPr>
        <p:spPr>
          <a:xfrm>
            <a:off x="486360" y="2854080"/>
            <a:ext cx="9762840" cy="15526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400" spc="-1" strike="noStrike">
                <a:solidFill>
                  <a:schemeClr val="dk1"/>
                </a:solidFill>
                <a:latin typeface="Times New Roman"/>
                <a:ea typeface="Calibri"/>
              </a:rPr>
              <a:t>Có thể thấy trong các mô hình mô hình VAN-B3 kết hợp với mạng LSTM là mạng có độ chính xác cao nhất về các chỉ số BLEU . Tiến hành thực nghiệm ở trên các bộ Encoder có xấp xỉ nhau với số params, độ chính xác phân loại trên ImageNet tăng dần Resnet101, ECA-Net, VAN-B3 ta có nhận xét:</a:t>
            </a:r>
            <a:endParaRPr b="0" lang="en-US" sz="2400" spc="-1" strike="noStrike">
              <a:solidFill>
                <a:srgbClr val="000000"/>
              </a:solidFill>
              <a:latin typeface="Arial"/>
            </a:endParaRPr>
          </a:p>
        </p:txBody>
      </p:sp>
      <p:sp>
        <p:nvSpPr>
          <p:cNvPr id="457" name="TextBox 4"/>
          <p:cNvSpPr/>
          <p:nvPr/>
        </p:nvSpPr>
        <p:spPr>
          <a:xfrm>
            <a:off x="484200" y="934920"/>
            <a:ext cx="9759240" cy="15526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400" spc="-1" strike="noStrike">
                <a:solidFill>
                  <a:schemeClr val="dk1"/>
                </a:solidFill>
                <a:latin typeface="Calibri"/>
                <a:ea typeface="Calibri"/>
              </a:rPr>
              <a:t>Điều này có thể xảy ra một phần do trong tập dữ liệu của NOCAPS có một số các vật thể nằm ngoài số vật thể được train trong tập dữ liệu COCO, điều này cũng phần nào ảnh hưởng tới khả năng sinh nhãn vì bản chất mô hình chưa được học về những vật đó. </a:t>
            </a:r>
            <a:endParaRPr b="0" lang="en-US" sz="2400" spc="-1" strike="noStrike">
              <a:solidFill>
                <a:srgbClr val="000000"/>
              </a:solidFill>
              <a:latin typeface="Arial"/>
            </a:endParaRPr>
          </a:p>
        </p:txBody>
      </p:sp>
      <p:sp>
        <p:nvSpPr>
          <p:cNvPr id="458" name="TextBox 7"/>
          <p:cNvSpPr/>
          <p:nvPr/>
        </p:nvSpPr>
        <p:spPr>
          <a:xfrm>
            <a:off x="489600" y="4997880"/>
            <a:ext cx="9767520" cy="13705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800" spc="-1" strike="noStrike">
                <a:solidFill>
                  <a:schemeClr val="dk1"/>
                </a:solidFill>
                <a:latin typeface="Times New Roman"/>
              </a:rPr>
              <a:t>=&gt; </a:t>
            </a:r>
            <a:r>
              <a:rPr b="1" lang="en-US" sz="2800" spc="-1" strike="noStrike">
                <a:solidFill>
                  <a:schemeClr val="dk1"/>
                </a:solidFill>
                <a:latin typeface="Calibri"/>
                <a:ea typeface="Calibri"/>
              </a:rPr>
              <a:t>khả năng trích suất đặc trưng, khả năng phân loại của mô hình CNN càng chính xác thì  khả năng sinh mô tả ảnh của mô hình càng cao</a:t>
            </a:r>
            <a:r>
              <a:rPr b="0" lang="en-US" sz="2800" spc="-1" strike="noStrike">
                <a:solidFill>
                  <a:schemeClr val="dk1"/>
                </a:solidFill>
                <a:latin typeface="Calibri"/>
                <a:ea typeface="Calibri"/>
              </a:rPr>
              <a:t>. </a:t>
            </a:r>
            <a:endParaRPr b="0" lang="en-US" sz="2800" spc="-1" strike="noStrike">
              <a:solidFill>
                <a:srgbClr val="000000"/>
              </a:solidFill>
              <a:latin typeface="Arial"/>
            </a:endParaRPr>
          </a:p>
        </p:txBody>
      </p:sp>
      <p:sp>
        <p:nvSpPr>
          <p:cNvPr id="459" name="TextBox 10"/>
          <p:cNvSpPr/>
          <p:nvPr/>
        </p:nvSpPr>
        <p:spPr>
          <a:xfrm>
            <a:off x="10820520" y="1472400"/>
            <a:ext cx="1508040" cy="13705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1" lang="en-US" sz="2800" spc="-1" strike="noStrike">
                <a:solidFill>
                  <a:schemeClr val="dk1"/>
                </a:solidFill>
                <a:latin typeface="Times New Roman"/>
              </a:rPr>
              <a:t>So sánh các mô hình </a:t>
            </a:r>
            <a:r>
              <a:rPr b="0" lang="en-US" sz="2800" spc="-1" strike="noStrike">
                <a:solidFill>
                  <a:schemeClr val="dk1"/>
                </a:solidFill>
                <a:latin typeface="Times New Roman"/>
              </a:rPr>
              <a:t>​</a:t>
            </a:r>
            <a:endParaRPr b="0" lang="en-US" sz="2800" spc="-1" strike="noStrike">
              <a:solidFill>
                <a:srgbClr val="000000"/>
              </a:solidFill>
              <a:latin typeface="Arial"/>
            </a:endParaRPr>
          </a:p>
        </p:txBody>
      </p:sp>
    </p:spTree>
  </p:cSld>
  <p:transition spd="slow">
    <p:fade/>
  </p:transition>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Hộp Văn bản 6"/>
          <p:cNvSpPr/>
          <p:nvPr/>
        </p:nvSpPr>
        <p:spPr>
          <a:xfrm>
            <a:off x="5991120" y="2640960"/>
            <a:ext cx="2867760" cy="577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Arial"/>
              </a:rPr>
              <a:t>Group Name</a:t>
            </a:r>
            <a:endParaRPr b="0" lang="en-US" sz="3200" spc="-1" strike="noStrike">
              <a:solidFill>
                <a:srgbClr val="000000"/>
              </a:solidFill>
              <a:latin typeface="Arial"/>
            </a:endParaRPr>
          </a:p>
        </p:txBody>
      </p:sp>
      <p:sp>
        <p:nvSpPr>
          <p:cNvPr id="461" name="Hình chữ nhật 4"/>
          <p:cNvSpPr/>
          <p:nvPr/>
        </p:nvSpPr>
        <p:spPr>
          <a:xfrm>
            <a:off x="0" y="0"/>
            <a:ext cx="12191040" cy="685692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462" name="Hộp Văn bản 1"/>
          <p:cNvSpPr/>
          <p:nvPr/>
        </p:nvSpPr>
        <p:spPr>
          <a:xfrm>
            <a:off x="4625280" y="3429000"/>
            <a:ext cx="28677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1800" spc="-1" strike="noStrike">
                <a:solidFill>
                  <a:schemeClr val="dk1"/>
                </a:solidFill>
                <a:latin typeface="Arial"/>
              </a:rPr>
              <a:t>Thanks For Watching!</a:t>
            </a:r>
            <a:endParaRPr b="0" lang="en-US" sz="180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timing>
    <p:tnLst>
      <p:par>
        <p:cTn id="8" dur="indefinite" restart="never" nodeType="tmRoot">
          <p:childTnLst>
            <p:seq>
              <p:cTn id="9" dur="indefinite" nodeType="mainSeq">
                <p:childTnLst>
                  <p:par>
                    <p:cTn id="10" fill="hold">
                      <p:stCondLst>
                        <p:cond delay="0"/>
                      </p:stCondLst>
                      <p:childTnLst>
                        <p:par>
                          <p:cTn id="11" fill="hold">
                            <p:stCondLst>
                              <p:cond delay="0"/>
                            </p:stCondLst>
                            <p:childTnLst>
                              <p:par>
                                <p:cTn id="12" nodeType="withEffect" fill="hold" presetClass="entr" presetID="10">
                                  <p:stCondLst>
                                    <p:cond delay="0"/>
                                  </p:stCondLst>
                                  <p:childTnLst>
                                    <p:set>
                                      <p:cBhvr>
                                        <p:cTn id="13" dur="1" fill="hold">
                                          <p:stCondLst>
                                            <p:cond delay="0"/>
                                          </p:stCondLst>
                                        </p:cTn>
                                        <p:tgtEl>
                                          <p:spTgt spid="462"/>
                                        </p:tgtEl>
                                        <p:attrNameLst>
                                          <p:attrName>style.visibility</p:attrName>
                                        </p:attrNameLst>
                                      </p:cBhvr>
                                      <p:to>
                                        <p:strVal val="visible"/>
                                      </p:to>
                                    </p:set>
                                    <p:animEffect filter="fade" transition="in">
                                      <p:cBhvr additive="repl">
                                        <p:cTn id="14" dur="5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06" name="Hình Bầu dục 5"/>
          <p:cNvSpPr/>
          <p:nvPr/>
        </p:nvSpPr>
        <p:spPr>
          <a:xfrm rot="8847000">
            <a:off x="21434400" y="-1536480"/>
            <a:ext cx="11057760" cy="108424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07" name="Hình Bầu dục 27"/>
          <p:cNvSpPr/>
          <p:nvPr/>
        </p:nvSpPr>
        <p:spPr>
          <a:xfrm rot="8847000">
            <a:off x="25840800" y="117000"/>
            <a:ext cx="1644840" cy="165312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08" name="Hình Bầu dục 24"/>
          <p:cNvSpPr/>
          <p:nvPr/>
        </p:nvSpPr>
        <p:spPr>
          <a:xfrm rot="8847000">
            <a:off x="16615800" y="3681720"/>
            <a:ext cx="1659600" cy="163008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pic>
        <p:nvPicPr>
          <p:cNvPr id="109" name="Kiểu 3D 4" descr="Laptop - Windows menu"/>
          <p:cNvPicPr/>
          <p:nvPr/>
        </p:nvPicPr>
        <p:blipFill>
          <a:blip r:embed="rId1"/>
          <a:stretch/>
        </p:blipFill>
        <p:spPr>
          <a:xfrm>
            <a:off x="18587880" y="129960"/>
            <a:ext cx="5982480" cy="4802760"/>
          </a:xfrm>
          <a:prstGeom prst="rect">
            <a:avLst/>
          </a:prstGeom>
          <a:ln w="0">
            <a:noFill/>
          </a:ln>
        </p:spPr>
      </p:pic>
      <p:sp>
        <p:nvSpPr>
          <p:cNvPr id="110" name="Hình Bầu dục 23"/>
          <p:cNvSpPr/>
          <p:nvPr/>
        </p:nvSpPr>
        <p:spPr>
          <a:xfrm rot="8847000">
            <a:off x="26493840" y="3972600"/>
            <a:ext cx="2106720" cy="2100960"/>
          </a:xfrm>
          <a:prstGeom prst="ellipse">
            <a:avLst/>
          </a:prstGeom>
          <a:gradFill rotWithShape="0">
            <a:gsLst>
              <a:gs pos="4000">
                <a:srgbClr val="438afe"/>
              </a:gs>
              <a:gs pos="38000">
                <a:srgbClr val="a0c4fe"/>
              </a:gs>
              <a:gs pos="100000">
                <a:srgbClr val="ffffff"/>
              </a:gs>
            </a:gsLst>
            <a:lin ang="14244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11" name="Hình chữ nhật: Góc Tròn 11"/>
          <p:cNvSpPr/>
          <p:nvPr/>
        </p:nvSpPr>
        <p:spPr>
          <a:xfrm>
            <a:off x="408240" y="171648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12" name="Hộp Văn bản 12"/>
          <p:cNvSpPr/>
          <p:nvPr/>
        </p:nvSpPr>
        <p:spPr>
          <a:xfrm>
            <a:off x="1278360" y="1906200"/>
            <a:ext cx="339732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lt1"/>
                </a:solidFill>
                <a:latin typeface="Arial"/>
              </a:rPr>
              <a:t>Xây dựng mô hình sinh mô tả ảnh</a:t>
            </a:r>
            <a:endParaRPr b="0" lang="en-US" sz="2800" spc="-1" strike="noStrike">
              <a:solidFill>
                <a:srgbClr val="000000"/>
              </a:solidFill>
              <a:latin typeface="Arial"/>
            </a:endParaRPr>
          </a:p>
        </p:txBody>
      </p:sp>
      <p:pic>
        <p:nvPicPr>
          <p:cNvPr id="113" name="Hình ảnh 35" descr="Ảnh có chứa đồ họa véc-tơ&#10;&#10;Mô tả được tạo tự động"/>
          <p:cNvPicPr/>
          <p:nvPr/>
        </p:nvPicPr>
        <p:blipFill>
          <a:blip r:embed="rId2"/>
          <a:stretch/>
        </p:blipFill>
        <p:spPr>
          <a:xfrm>
            <a:off x="546840" y="1906200"/>
            <a:ext cx="795600" cy="795600"/>
          </a:xfrm>
          <a:prstGeom prst="rect">
            <a:avLst/>
          </a:prstGeom>
          <a:ln w="0">
            <a:noFill/>
          </a:ln>
        </p:spPr>
      </p:pic>
      <p:sp>
        <p:nvSpPr>
          <p:cNvPr id="114" name="Hình chữ nhật: Góc Tròn 26"/>
          <p:cNvSpPr/>
          <p:nvPr/>
        </p:nvSpPr>
        <p:spPr>
          <a:xfrm>
            <a:off x="408240" y="3835440"/>
            <a:ext cx="3726000" cy="237492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15" name="Hộp Văn bản 31"/>
          <p:cNvSpPr/>
          <p:nvPr/>
        </p:nvSpPr>
        <p:spPr>
          <a:xfrm>
            <a:off x="405360" y="5325120"/>
            <a:ext cx="3726000" cy="516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LSTM</a:t>
            </a:r>
            <a:endParaRPr b="0" lang="en-US" sz="2800" spc="-1" strike="noStrike">
              <a:solidFill>
                <a:srgbClr val="000000"/>
              </a:solidFill>
              <a:latin typeface="Arial"/>
            </a:endParaRPr>
          </a:p>
        </p:txBody>
      </p:sp>
      <p:pic>
        <p:nvPicPr>
          <p:cNvPr id="116" name="Hình ảnh 38" descr=""/>
          <p:cNvPicPr/>
          <p:nvPr/>
        </p:nvPicPr>
        <p:blipFill>
          <a:blip r:embed="rId3"/>
          <a:stretch/>
        </p:blipFill>
        <p:spPr>
          <a:xfrm>
            <a:off x="1648440" y="4061880"/>
            <a:ext cx="1183320" cy="1183320"/>
          </a:xfrm>
          <a:prstGeom prst="rect">
            <a:avLst/>
          </a:prstGeom>
          <a:ln w="0">
            <a:noFill/>
          </a:ln>
        </p:spPr>
      </p:pic>
      <p:sp>
        <p:nvSpPr>
          <p:cNvPr id="117" name="Hình chữ nhật: Góc Tròn 28"/>
          <p:cNvSpPr/>
          <p:nvPr/>
        </p:nvSpPr>
        <p:spPr>
          <a:xfrm>
            <a:off x="4446360" y="3815280"/>
            <a:ext cx="3547080" cy="2395440"/>
          </a:xfrm>
          <a:prstGeom prst="roundRect">
            <a:avLst>
              <a:gd name="adj" fmla="val 858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18" name="Hộp Văn bản 32"/>
          <p:cNvSpPr/>
          <p:nvPr/>
        </p:nvSpPr>
        <p:spPr>
          <a:xfrm>
            <a:off x="5163120" y="5092920"/>
            <a:ext cx="211320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vi-VN" sz="2800" spc="-1" strike="noStrike">
                <a:solidFill>
                  <a:schemeClr val="dk1"/>
                </a:solidFill>
                <a:latin typeface="Arial"/>
              </a:rPr>
              <a:t>Xây dựng mô hình</a:t>
            </a:r>
            <a:endParaRPr b="0" lang="en-US" sz="2800" spc="-1" strike="noStrike">
              <a:solidFill>
                <a:srgbClr val="000000"/>
              </a:solidFill>
              <a:latin typeface="Arial"/>
            </a:endParaRPr>
          </a:p>
        </p:txBody>
      </p:sp>
      <p:pic>
        <p:nvPicPr>
          <p:cNvPr id="119" name="Hình ảnh 41" descr=""/>
          <p:cNvPicPr/>
          <p:nvPr/>
        </p:nvPicPr>
        <p:blipFill>
          <a:blip r:embed="rId4"/>
          <a:stretch/>
        </p:blipFill>
        <p:spPr>
          <a:xfrm>
            <a:off x="5674680" y="4001760"/>
            <a:ext cx="1090080" cy="1090080"/>
          </a:xfrm>
          <a:prstGeom prst="rect">
            <a:avLst/>
          </a:prstGeom>
          <a:ln w="0">
            <a:noFill/>
          </a:ln>
        </p:spPr>
      </p:pic>
      <p:sp>
        <p:nvSpPr>
          <p:cNvPr id="120" name="Hình chữ nhật: Góc Tròn 29"/>
          <p:cNvSpPr/>
          <p:nvPr/>
        </p:nvSpPr>
        <p:spPr>
          <a:xfrm>
            <a:off x="8305200" y="3835440"/>
            <a:ext cx="3589560" cy="2374920"/>
          </a:xfrm>
          <a:prstGeom prst="roundRect">
            <a:avLst>
              <a:gd name="adj" fmla="val 85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21" name="Hộp Văn bản 33"/>
          <p:cNvSpPr/>
          <p:nvPr/>
        </p:nvSpPr>
        <p:spPr>
          <a:xfrm>
            <a:off x="8864280" y="5092920"/>
            <a:ext cx="257004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2800" spc="-1" strike="noStrike">
                <a:solidFill>
                  <a:schemeClr val="dk1"/>
                </a:solidFill>
                <a:latin typeface="Arial"/>
              </a:rPr>
              <a:t>So sánh</a:t>
            </a:r>
            <a:endParaRPr b="0" lang="en-US" sz="2800" spc="-1" strike="noStrike">
              <a:solidFill>
                <a:srgbClr val="000000"/>
              </a:solidFill>
              <a:latin typeface="Arial"/>
            </a:endParaRPr>
          </a:p>
          <a:p>
            <a:pPr algn="ctr" defTabSz="914400">
              <a:lnSpc>
                <a:spcPct val="100000"/>
              </a:lnSpc>
            </a:pPr>
            <a:r>
              <a:rPr b="1" lang="en-US" sz="2800" spc="-1" strike="noStrike">
                <a:solidFill>
                  <a:schemeClr val="dk1"/>
                </a:solidFill>
                <a:latin typeface="Arial"/>
              </a:rPr>
              <a:t>mô hình</a:t>
            </a:r>
            <a:endParaRPr b="0" lang="en-US" sz="2800" spc="-1" strike="noStrike">
              <a:solidFill>
                <a:srgbClr val="000000"/>
              </a:solidFill>
              <a:latin typeface="Arial"/>
            </a:endParaRPr>
          </a:p>
        </p:txBody>
      </p:sp>
      <p:pic>
        <p:nvPicPr>
          <p:cNvPr id="122" name="Hình ảnh 44" descr=""/>
          <p:cNvPicPr/>
          <p:nvPr/>
        </p:nvPicPr>
        <p:blipFill>
          <a:blip r:embed="rId5"/>
          <a:stretch/>
        </p:blipFill>
        <p:spPr>
          <a:xfrm>
            <a:off x="9624600" y="4042800"/>
            <a:ext cx="1050120" cy="1050120"/>
          </a:xfrm>
          <a:prstGeom prst="rect">
            <a:avLst/>
          </a:prstGeom>
          <a:ln w="0">
            <a:noFill/>
          </a:ln>
        </p:spPr>
      </p:pic>
      <p:sp>
        <p:nvSpPr>
          <p:cNvPr id="123" name="Hộp Văn bản 1"/>
          <p:cNvSpPr/>
          <p:nvPr/>
        </p:nvSpPr>
        <p:spPr>
          <a:xfrm>
            <a:off x="408240" y="42840"/>
            <a:ext cx="11489400" cy="1735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438afe"/>
                </a:solidFill>
                <a:latin typeface="Arial"/>
              </a:rPr>
              <a:t>Advanced Reading </a:t>
            </a:r>
            <a:endParaRPr b="0" lang="en-US" sz="5400" spc="-1" strike="noStrike">
              <a:solidFill>
                <a:srgbClr val="000000"/>
              </a:solidFill>
              <a:latin typeface="Arial"/>
            </a:endParaRPr>
          </a:p>
          <a:p>
            <a:pPr algn="ctr" defTabSz="914400">
              <a:lnSpc>
                <a:spcPct val="100000"/>
              </a:lnSpc>
            </a:pPr>
            <a:r>
              <a:rPr b="1" lang="en-US" sz="5400" spc="-1" strike="noStrike">
                <a:solidFill>
                  <a:srgbClr val="438afe"/>
                </a:solidFill>
                <a:latin typeface="Arial"/>
              </a:rPr>
              <a:t>in Computer Vision</a:t>
            </a:r>
            <a:endParaRPr b="0" lang="en-US" sz="5400" spc="-1" strike="noStrike">
              <a:solidFill>
                <a:srgbClr val="000000"/>
              </a:solidFill>
              <a:latin typeface="Arial"/>
            </a:endParaRPr>
          </a:p>
        </p:txBody>
      </p:sp>
      <p:sp>
        <p:nvSpPr>
          <p:cNvPr id="124" name="Rectangle: Rounded Corners 1"/>
          <p:cNvSpPr/>
          <p:nvPr/>
        </p:nvSpPr>
        <p:spPr>
          <a:xfrm>
            <a:off x="3629160" y="7471440"/>
            <a:ext cx="8030520" cy="7000200"/>
          </a:xfrm>
          <a:prstGeom prst="roundRect">
            <a:avLst>
              <a:gd name="adj" fmla="val 7768"/>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MY" sz="1800" spc="-1" strike="noStrike">
              <a:solidFill>
                <a:schemeClr val="lt1"/>
              </a:solidFill>
              <a:latin typeface="Calibri"/>
            </a:endParaRPr>
          </a:p>
        </p:txBody>
      </p:sp>
    </p:spTree>
  </p:cSld>
  <p:transition spd="slow" advTm="0">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25"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26"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27"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128"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29"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30" name="Hình ảnh 38" descr=""/>
          <p:cNvPicPr/>
          <p:nvPr/>
        </p:nvPicPr>
        <p:blipFill>
          <a:blip r:embed="rId2"/>
          <a:stretch/>
        </p:blipFill>
        <p:spPr>
          <a:xfrm>
            <a:off x="434880" y="290880"/>
            <a:ext cx="1183320" cy="1183320"/>
          </a:xfrm>
          <a:prstGeom prst="rect">
            <a:avLst/>
          </a:prstGeom>
          <a:ln w="0">
            <a:noFill/>
          </a:ln>
        </p:spPr>
      </p:pic>
      <p:sp>
        <p:nvSpPr>
          <p:cNvPr id="131" name="Rectangle: Rounded Corners 1"/>
          <p:cNvSpPr/>
          <p:nvPr/>
        </p:nvSpPr>
        <p:spPr>
          <a:xfrm>
            <a:off x="312228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Calibri Light"/>
              </a:rPr>
              <a:t>1. Mạng neural hồi quy (RNN)</a:t>
            </a:r>
            <a:endParaRPr b="0" lang="en-US" sz="2800" spc="-1" strike="noStrike">
              <a:solidFill>
                <a:srgbClr val="000000"/>
              </a:solidFill>
              <a:latin typeface="Arial"/>
            </a:endParaRPr>
          </a:p>
          <a:p>
            <a:pPr algn="just" defTabSz="914400">
              <a:lnSpc>
                <a:spcPct val="100000"/>
              </a:lnSpc>
            </a:pPr>
            <a:r>
              <a:rPr b="0" lang="vi-VN" sz="2400" spc="-1" strike="noStrike">
                <a:solidFill>
                  <a:schemeClr val="dk1"/>
                </a:solidFill>
                <a:latin typeface="Calibri Light"/>
              </a:rPr>
              <a:t>Mạng RNN là một mạng neural được thiết kế để chứa các vòng lặp bên trong cho phép thông tin có thể lưu lại được.</a:t>
            </a:r>
            <a:endParaRPr b="0" lang="en-US" sz="2400" spc="-1" strike="noStrike">
              <a:solidFill>
                <a:srgbClr val="000000"/>
              </a:solidFill>
              <a:latin typeface="Arial"/>
            </a:endParaRPr>
          </a:p>
          <a:p>
            <a:pPr algn="just" defTabSz="914400">
              <a:lnSpc>
                <a:spcPct val="100000"/>
              </a:lnSpc>
            </a:pPr>
            <a:r>
              <a:rPr b="0" lang="vi-VN" sz="2400" spc="-1" strike="noStrike">
                <a:solidFill>
                  <a:schemeClr val="dk1"/>
                </a:solidFill>
                <a:latin typeface="Calibri Light"/>
              </a:rPr>
              <a:t>Chuỗi lặp lại các mạng này chính là phân giải của mạng neural hồi quy, các vòng lặp khiến chúng tạo thành một chuỗi danh sách các mạng sao chép nhau</a:t>
            </a:r>
            <a:r>
              <a:rPr b="0" lang="vi-VN" sz="1800" spc="-1" strike="noStrike">
                <a:solidFill>
                  <a:schemeClr val="dk1"/>
                </a:solidFill>
                <a:latin typeface="Calibri Light"/>
              </a:rPr>
              <a:t>.</a:t>
            </a:r>
            <a:endParaRPr b="0" lang="en-US" sz="1800" spc="-1" strike="noStrike">
              <a:solidFill>
                <a:srgbClr val="000000"/>
              </a:solidFill>
              <a:latin typeface="Arial"/>
            </a:endParaRPr>
          </a:p>
        </p:txBody>
      </p:sp>
      <p:sp>
        <p:nvSpPr>
          <p:cNvPr id="132"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sp>
        <p:nvSpPr>
          <p:cNvPr id="133" name="AutoShape 2"/>
          <p:cNvSpPr/>
          <p:nvPr/>
        </p:nvSpPr>
        <p:spPr>
          <a:xfrm>
            <a:off x="5943600" y="3276720"/>
            <a:ext cx="2170800" cy="2170800"/>
          </a:xfrm>
          <a:prstGeom prst="rect">
            <a:avLst/>
          </a:prstGeom>
          <a:noFill/>
          <a:ln w="0">
            <a:noFill/>
          </a:ln>
        </p:spPr>
        <p:style>
          <a:lnRef idx="0"/>
          <a:fillRef idx="0"/>
          <a:effectRef idx="0"/>
          <a:fontRef idx="minor"/>
        </p:style>
        <p:txBody>
          <a:bodyPr numCol="1" spcCol="0" lIns="90000" rIns="90000" tIns="45000" bIns="45000" anchor="t">
            <a:noAutofit/>
          </a:bodyPr>
          <a:p>
            <a:pPr defTabSz="914400">
              <a:lnSpc>
                <a:spcPct val="100000"/>
              </a:lnSpc>
            </a:pPr>
            <a:endParaRPr b="0" lang="vi-VN" sz="1800" spc="-1" strike="noStrike">
              <a:solidFill>
                <a:schemeClr val="dk1"/>
              </a:solidFill>
              <a:latin typeface="Calibri"/>
            </a:endParaRPr>
          </a:p>
        </p:txBody>
      </p:sp>
      <p:pic>
        <p:nvPicPr>
          <p:cNvPr id="134" name="Picture 4" descr="Recurrent Neural Networks have loops."/>
          <p:cNvPicPr/>
          <p:nvPr/>
        </p:nvPicPr>
        <p:blipFill>
          <a:blip r:embed="rId3"/>
          <a:stretch/>
        </p:blipFill>
        <p:spPr>
          <a:xfrm>
            <a:off x="7086600" y="3429000"/>
            <a:ext cx="2180160" cy="3385080"/>
          </a:xfrm>
          <a:prstGeom prst="rect">
            <a:avLst/>
          </a:prstGeom>
          <a:ln w="0">
            <a:noFill/>
          </a:ln>
        </p:spPr>
      </p:pic>
    </p:spTree>
  </p:cSld>
  <p:transition spd="slow">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35"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36"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37"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138"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39"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40" name="Hình ảnh 38" descr=""/>
          <p:cNvPicPr/>
          <p:nvPr/>
        </p:nvPicPr>
        <p:blipFill>
          <a:blip r:embed="rId2"/>
          <a:stretch/>
        </p:blipFill>
        <p:spPr>
          <a:xfrm>
            <a:off x="434880" y="290880"/>
            <a:ext cx="1183320" cy="1183320"/>
          </a:xfrm>
          <a:prstGeom prst="rect">
            <a:avLst/>
          </a:prstGeom>
          <a:ln w="0">
            <a:noFill/>
          </a:ln>
        </p:spPr>
      </p:pic>
      <p:sp>
        <p:nvSpPr>
          <p:cNvPr id="141" name="Rectangle: Rounded Corners 1"/>
          <p:cNvSpPr/>
          <p:nvPr/>
        </p:nvSpPr>
        <p:spPr>
          <a:xfrm>
            <a:off x="3122280" y="884880"/>
            <a:ext cx="9113040" cy="628704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r>
              <a:rPr b="1" lang="vi-VN" sz="2800" spc="-1" strike="noStrike">
                <a:solidFill>
                  <a:schemeClr val="dk1"/>
                </a:solidFill>
                <a:latin typeface="Times New Roman"/>
              </a:rPr>
              <a:t>Vấn đề phụ thuộc xa</a:t>
            </a:r>
            <a:endParaRPr b="0" lang="en-US" sz="2800" spc="-1" strike="noStrike">
              <a:solidFill>
                <a:srgbClr val="000000"/>
              </a:solidFill>
              <a:latin typeface="Arial"/>
            </a:endParaRPr>
          </a:p>
          <a:p>
            <a:pPr algn="just" defTabSz="914400">
              <a:lnSpc>
                <a:spcPct val="100000"/>
              </a:lnSpc>
            </a:pPr>
            <a:r>
              <a:rPr b="0" lang="vi-VN" sz="1800" spc="-1" strike="noStrike">
                <a:solidFill>
                  <a:schemeClr val="dk1"/>
                </a:solidFill>
                <a:latin typeface="Calibri Light"/>
              </a:rPr>
              <a:t>Về mặt lý thuyết, RNN có khả năng xử lý các phụ thuộc xa (long-term dependencies). Chúng ta có thể xem xét và cài đặt các tham số sao cho khéo là có thể giải quyết được vấn đề này. Tuy nhiên, trong thực tế RNN không thể học được các tham số đó. </a:t>
            </a:r>
            <a:endParaRPr b="0" lang="en-US" sz="1800" spc="-1" strike="noStrike">
              <a:solidFill>
                <a:srgbClr val="000000"/>
              </a:solidFill>
              <a:latin typeface="Arial"/>
            </a:endParaRPr>
          </a:p>
          <a:p>
            <a:pPr algn="just" defTabSz="914400">
              <a:lnSpc>
                <a:spcPct val="100000"/>
              </a:lnSpc>
            </a:pPr>
            <a:r>
              <a:rPr b="0" lang="vi-VN" sz="1800" spc="-1" strike="noStrike">
                <a:solidFill>
                  <a:schemeClr val="dk1"/>
                </a:solidFill>
                <a:latin typeface="Calibri Light"/>
              </a:rPr>
              <a:t>Với khoảng cách ngày càng lớn dần thì RNN không thể nhớ và học để dự đoán các từ (do hiện tượng vanishing gradient).</a:t>
            </a:r>
            <a:endParaRPr b="0" lang="en-US" sz="1800" spc="-1" strike="noStrike">
              <a:solidFill>
                <a:srgbClr val="000000"/>
              </a:solidFill>
              <a:latin typeface="Arial"/>
            </a:endParaRPr>
          </a:p>
        </p:txBody>
      </p:sp>
      <p:sp>
        <p:nvSpPr>
          <p:cNvPr id="142"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43" name="Picture 2" descr="An unrolled recurrent neural network."/>
          <p:cNvPicPr/>
          <p:nvPr/>
        </p:nvPicPr>
        <p:blipFill>
          <a:blip r:embed="rId3"/>
          <a:stretch/>
        </p:blipFill>
        <p:spPr>
          <a:xfrm>
            <a:off x="3521520" y="3684600"/>
            <a:ext cx="8314200" cy="2183760"/>
          </a:xfrm>
          <a:prstGeom prst="rect">
            <a:avLst/>
          </a:prstGeom>
          <a:ln w="0">
            <a:noFill/>
          </a:ln>
        </p:spPr>
      </p:pic>
    </p:spTree>
  </p:cSld>
  <p:transition spd="slow">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44"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45"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46"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147"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48"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49" name="Hình ảnh 38" descr=""/>
          <p:cNvPicPr/>
          <p:nvPr/>
        </p:nvPicPr>
        <p:blipFill>
          <a:blip r:embed="rId2"/>
          <a:stretch/>
        </p:blipFill>
        <p:spPr>
          <a:xfrm>
            <a:off x="434880" y="290880"/>
            <a:ext cx="1183320" cy="1183320"/>
          </a:xfrm>
          <a:prstGeom prst="rect">
            <a:avLst/>
          </a:prstGeom>
          <a:ln w="0">
            <a:noFill/>
          </a:ln>
        </p:spPr>
      </p:pic>
      <p:sp>
        <p:nvSpPr>
          <p:cNvPr id="150" name="Rectangle: Rounded Corners 1"/>
          <p:cNvSpPr/>
          <p:nvPr/>
        </p:nvSpPr>
        <p:spPr>
          <a:xfrm>
            <a:off x="312228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defTabSz="914400">
              <a:lnSpc>
                <a:spcPct val="100000"/>
              </a:lnSpc>
            </a:pP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r>
              <a:rPr b="0" lang="vi-VN" sz="2800" spc="-1" strike="noStrike">
                <a:solidFill>
                  <a:schemeClr val="dk1"/>
                </a:solidFill>
                <a:latin typeface="Arial"/>
                <a:ea typeface="Calibri"/>
              </a:rPr>
              <a:t>       </a:t>
            </a:r>
            <a:r>
              <a:rPr b="0" lang="vi-VN" sz="2800" spc="-1" strike="noStrike">
                <a:solidFill>
                  <a:schemeClr val="dk1"/>
                </a:solidFill>
                <a:latin typeface="Times New Roman"/>
                <a:ea typeface="Calibri"/>
              </a:rPr>
              <a:t>  </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p:txBody>
      </p:sp>
      <p:sp>
        <p:nvSpPr>
          <p:cNvPr id="151"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52" name="Picture 2" descr=""/>
          <p:cNvPicPr/>
          <p:nvPr/>
        </p:nvPicPr>
        <p:blipFill>
          <a:blip r:embed="rId3"/>
          <a:stretch/>
        </p:blipFill>
        <p:spPr>
          <a:xfrm>
            <a:off x="3445200" y="2167560"/>
            <a:ext cx="8466480" cy="2915280"/>
          </a:xfrm>
          <a:prstGeom prst="rect">
            <a:avLst/>
          </a:prstGeom>
          <a:ln w="0">
            <a:noFill/>
          </a:ln>
        </p:spPr>
      </p:pic>
    </p:spTree>
  </p:cSld>
  <p:transition spd="slow">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153" name="Hình chữ nhật: Góc Tròn 11"/>
          <p:cNvSpPr/>
          <p:nvPr/>
        </p:nvSpPr>
        <p:spPr>
          <a:xfrm>
            <a:off x="408240" y="-2377440"/>
            <a:ext cx="11489400" cy="1971720"/>
          </a:xfrm>
          <a:prstGeom prst="roundRect">
            <a:avLst>
              <a:gd name="adj" fmla="val 1254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defTabSz="914400">
              <a:lnSpc>
                <a:spcPct val="100000"/>
              </a:lnSpc>
            </a:pPr>
            <a:endParaRPr b="1" lang="vi-VN" sz="3200" spc="-1" strike="noStrike">
              <a:solidFill>
                <a:schemeClr val="lt1"/>
              </a:solidFill>
              <a:latin typeface="Arial"/>
            </a:endParaRPr>
          </a:p>
        </p:txBody>
      </p:sp>
      <p:sp>
        <p:nvSpPr>
          <p:cNvPr id="154" name="Hộp Văn bản 12"/>
          <p:cNvSpPr/>
          <p:nvPr/>
        </p:nvSpPr>
        <p:spPr>
          <a:xfrm>
            <a:off x="1278360" y="-2187720"/>
            <a:ext cx="3555000" cy="51660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1" lang="en-US" sz="2800" spc="-1" strike="noStrike">
                <a:solidFill>
                  <a:schemeClr val="lt1"/>
                </a:solidFill>
                <a:latin typeface="Arial"/>
              </a:rPr>
              <a:t>Chủ đề Thuyết trình </a:t>
            </a:r>
            <a:endParaRPr b="0" lang="en-US" sz="2800" spc="-1" strike="noStrike">
              <a:solidFill>
                <a:srgbClr val="000000"/>
              </a:solidFill>
              <a:latin typeface="Arial"/>
            </a:endParaRPr>
          </a:p>
        </p:txBody>
      </p:sp>
      <p:pic>
        <p:nvPicPr>
          <p:cNvPr id="155" name="Hình ảnh 35" descr="Ảnh có chứa đồ họa véc-tơ&#10;&#10;Mô tả được tạo tự động"/>
          <p:cNvPicPr/>
          <p:nvPr/>
        </p:nvPicPr>
        <p:blipFill>
          <a:blip r:embed="rId1"/>
          <a:stretch/>
        </p:blipFill>
        <p:spPr>
          <a:xfrm>
            <a:off x="546840" y="-2187720"/>
            <a:ext cx="795600" cy="795600"/>
          </a:xfrm>
          <a:prstGeom prst="rect">
            <a:avLst/>
          </a:prstGeom>
          <a:ln w="0">
            <a:noFill/>
          </a:ln>
        </p:spPr>
      </p:pic>
      <p:sp>
        <p:nvSpPr>
          <p:cNvPr id="156" name="Hình chữ nhật: Góc Tròn 26"/>
          <p:cNvSpPr/>
          <p:nvPr/>
        </p:nvSpPr>
        <p:spPr>
          <a:xfrm>
            <a:off x="-187200" y="-215280"/>
            <a:ext cx="12655080" cy="7342200"/>
          </a:xfrm>
          <a:prstGeom prst="roundRect">
            <a:avLst>
              <a:gd name="adj" fmla="val 858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vi-VN" sz="1800" spc="-1" strike="noStrike">
              <a:solidFill>
                <a:schemeClr val="lt1"/>
              </a:solidFill>
              <a:latin typeface="Calibri"/>
            </a:endParaRPr>
          </a:p>
        </p:txBody>
      </p:sp>
      <p:sp>
        <p:nvSpPr>
          <p:cNvPr id="157" name="Hộp Văn bản 31"/>
          <p:cNvSpPr/>
          <p:nvPr/>
        </p:nvSpPr>
        <p:spPr>
          <a:xfrm>
            <a:off x="-224640" y="1665000"/>
            <a:ext cx="3497400" cy="759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4400" spc="-1" strike="noStrike">
                <a:solidFill>
                  <a:schemeClr val="dk1"/>
                </a:solidFill>
                <a:latin typeface="Arial"/>
              </a:rPr>
              <a:t>LSTM</a:t>
            </a:r>
            <a:endParaRPr b="0" lang="en-US" sz="4400" spc="-1" strike="noStrike">
              <a:solidFill>
                <a:srgbClr val="000000"/>
              </a:solidFill>
              <a:latin typeface="Arial"/>
            </a:endParaRPr>
          </a:p>
        </p:txBody>
      </p:sp>
      <p:pic>
        <p:nvPicPr>
          <p:cNvPr id="158" name="Hình ảnh 38" descr=""/>
          <p:cNvPicPr/>
          <p:nvPr/>
        </p:nvPicPr>
        <p:blipFill>
          <a:blip r:embed="rId2"/>
          <a:stretch/>
        </p:blipFill>
        <p:spPr>
          <a:xfrm>
            <a:off x="434880" y="290880"/>
            <a:ext cx="1183320" cy="1183320"/>
          </a:xfrm>
          <a:prstGeom prst="rect">
            <a:avLst/>
          </a:prstGeom>
          <a:ln w="0">
            <a:noFill/>
          </a:ln>
        </p:spPr>
      </p:pic>
      <p:sp>
        <p:nvSpPr>
          <p:cNvPr id="159" name="Rectangle: Rounded Corners 1"/>
          <p:cNvSpPr/>
          <p:nvPr/>
        </p:nvSpPr>
        <p:spPr>
          <a:xfrm>
            <a:off x="3122280" y="914040"/>
            <a:ext cx="9113040" cy="7000200"/>
          </a:xfrm>
          <a:prstGeom prst="roundRect">
            <a:avLst>
              <a:gd name="adj" fmla="val 5096"/>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gn="just" defTabSz="914400">
              <a:lnSpc>
                <a:spcPct val="100000"/>
              </a:lnSpc>
            </a:pPr>
            <a:r>
              <a:rPr b="1" lang="vi-VN" sz="2800" spc="-1" strike="noStrike">
                <a:solidFill>
                  <a:schemeClr val="dk1"/>
                </a:solidFill>
                <a:latin typeface="Calibri Light"/>
              </a:rPr>
              <a:t>2. Long-short term memory (LSTM)</a:t>
            </a:r>
            <a:endParaRPr b="0" lang="en-US" sz="2800" spc="-1" strike="noStrike">
              <a:solidFill>
                <a:srgbClr val="000000"/>
              </a:solidFill>
              <a:latin typeface="Arial"/>
            </a:endParaRPr>
          </a:p>
          <a:p>
            <a:pPr algn="just" defTabSz="914400">
              <a:lnSpc>
                <a:spcPct val="100000"/>
              </a:lnSpc>
            </a:pPr>
            <a:r>
              <a:rPr b="0" lang="vi-VN" sz="2800" spc="-1" strike="noStrike">
                <a:solidFill>
                  <a:schemeClr val="dk1"/>
                </a:solidFill>
                <a:latin typeface="Calibri Light"/>
              </a:rPr>
              <a:t>Mạng LSTM (Long-short term memory) là một dạng đặc biệt của RNN, nó có khả năng học được các phụ thuộc xa.</a:t>
            </a:r>
            <a:endParaRPr b="0" lang="en-US" sz="2800" spc="-1" strike="noStrike">
              <a:solidFill>
                <a:srgbClr val="000000"/>
              </a:solidFill>
              <a:latin typeface="Arial"/>
            </a:endParaRPr>
          </a:p>
          <a:p>
            <a:pPr algn="just" defTabSz="914400">
              <a:lnSpc>
                <a:spcPct val="100000"/>
              </a:lnSpc>
            </a:pPr>
            <a:endParaRPr b="0" lang="en-US" sz="2800" spc="-1" strike="noStrike">
              <a:solidFill>
                <a:srgbClr val="000000"/>
              </a:solidFill>
              <a:latin typeface="Arial"/>
            </a:endParaRPr>
          </a:p>
        </p:txBody>
      </p:sp>
      <p:sp>
        <p:nvSpPr>
          <p:cNvPr id="160" name="Hộp Văn bản 1"/>
          <p:cNvSpPr/>
          <p:nvPr/>
        </p:nvSpPr>
        <p:spPr>
          <a:xfrm>
            <a:off x="1619280" y="83160"/>
            <a:ext cx="10848600" cy="821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800" spc="-1" strike="noStrike">
                <a:solidFill>
                  <a:schemeClr val="dk1"/>
                </a:solidFill>
                <a:latin typeface="Arial"/>
              </a:rPr>
              <a:t>Advanced Reading in Computer Vision</a:t>
            </a:r>
            <a:endParaRPr b="0" lang="en-US" sz="4800" spc="-1" strike="noStrike">
              <a:solidFill>
                <a:srgbClr val="000000"/>
              </a:solidFill>
              <a:latin typeface="Arial"/>
            </a:endParaRPr>
          </a:p>
        </p:txBody>
      </p:sp>
      <p:pic>
        <p:nvPicPr>
          <p:cNvPr id="161" name="Picture 4" descr="The repeating module in an LSTM contains four interacting layers."/>
          <p:cNvPicPr/>
          <p:nvPr/>
        </p:nvPicPr>
        <p:blipFill>
          <a:blip r:embed="rId3"/>
          <a:stretch/>
        </p:blipFill>
        <p:spPr>
          <a:xfrm>
            <a:off x="3555000" y="3012840"/>
            <a:ext cx="8343000" cy="3134520"/>
          </a:xfrm>
          <a:prstGeom prst="rect">
            <a:avLst/>
          </a:prstGeom>
          <a:ln w="0">
            <a:noFill/>
          </a:ln>
        </p:spPr>
      </p:pic>
    </p:spTree>
  </p:cSld>
  <p:transition spd="slow">
    <p:fade/>
  </p:transition>
</p:sld>
</file>

<file path=ppt/theme/theme1.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135</TotalTime>
  <Application>LibreOffice/24.2.2.2$Linux_X86_64 LibreOffice_project/420$Build-2</Application>
  <AppVersion>15.0000</AppVersion>
  <Words>2085</Words>
  <Paragraphs>329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2021-09-03T05:44:00Z</dcterms:created>
  <dc:creator>Công</dc:creator>
  <dc:description/>
  <dc:language>en-US</dc:language>
  <cp:lastModifiedBy/>
  <dcterms:modified xsi:type="dcterms:W3CDTF">2024-05-17T11:38:10Z</dcterms:modified>
  <cp:revision>5</cp:revision>
  <dc:subject/>
  <dc:title>Bản trình bày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ActionId">
    <vt:lpwstr>48eac8c0-18ca-4585-bd88-21ba8e6ec490</vt:lpwstr>
  </property>
  <property fmtid="{D5CDD505-2E9C-101B-9397-08002B2CF9AE}" pid="3" name="MSIP_Label_defa4170-0d19-0005-0004-bc88714345d2_ContentBits">
    <vt:lpwstr>0</vt:lpwstr>
  </property>
  <property fmtid="{D5CDD505-2E9C-101B-9397-08002B2CF9AE}" pid="4" name="MSIP_Label_defa4170-0d19-0005-0004-bc88714345d2_Enabled">
    <vt:lpwstr>true</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etDate">
    <vt:lpwstr>2022-12-13T08:29:55Z</vt:lpwstr>
  </property>
  <property fmtid="{D5CDD505-2E9C-101B-9397-08002B2CF9AE}" pid="8" name="MSIP_Label_defa4170-0d19-0005-0004-bc88714345d2_SiteId">
    <vt:lpwstr>27b21095-018f-4d80-b2da-88c2d0c46994</vt:lpwstr>
  </property>
  <property fmtid="{D5CDD505-2E9C-101B-9397-08002B2CF9AE}" pid="9" name="Notes">
    <vt:i4>16</vt:i4>
  </property>
  <property fmtid="{D5CDD505-2E9C-101B-9397-08002B2CF9AE}" pid="10" name="PresentationFormat">
    <vt:lpwstr>Widescreen</vt:lpwstr>
  </property>
  <property fmtid="{D5CDD505-2E9C-101B-9397-08002B2CF9AE}" pid="11" name="Slides">
    <vt:i4>45</vt:i4>
  </property>
</Properties>
</file>